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9"/>
  </p:notesMasterIdLst>
  <p:sldIdLst>
    <p:sldId id="299" r:id="rId2"/>
    <p:sldId id="419" r:id="rId3"/>
    <p:sldId id="268" r:id="rId4"/>
    <p:sldId id="265" r:id="rId5"/>
    <p:sldId id="261" r:id="rId6"/>
    <p:sldId id="421" r:id="rId7"/>
    <p:sldId id="280" r:id="rId8"/>
    <p:sldId id="307" r:id="rId9"/>
    <p:sldId id="289" r:id="rId10"/>
    <p:sldId id="403" r:id="rId11"/>
    <p:sldId id="312" r:id="rId12"/>
    <p:sldId id="313" r:id="rId13"/>
    <p:sldId id="316" r:id="rId14"/>
    <p:sldId id="317" r:id="rId15"/>
    <p:sldId id="386" r:id="rId16"/>
    <p:sldId id="387" r:id="rId17"/>
    <p:sldId id="323" r:id="rId18"/>
    <p:sldId id="385" r:id="rId19"/>
    <p:sldId id="374" r:id="rId20"/>
    <p:sldId id="368" r:id="rId21"/>
    <p:sldId id="324" r:id="rId22"/>
    <p:sldId id="388" r:id="rId23"/>
    <p:sldId id="366" r:id="rId24"/>
    <p:sldId id="380" r:id="rId25"/>
    <p:sldId id="383" r:id="rId26"/>
    <p:sldId id="422" r:id="rId27"/>
    <p:sldId id="423" r:id="rId28"/>
    <p:sldId id="433" r:id="rId29"/>
    <p:sldId id="424" r:id="rId30"/>
    <p:sldId id="425" r:id="rId31"/>
    <p:sldId id="426" r:id="rId32"/>
    <p:sldId id="431" r:id="rId33"/>
    <p:sldId id="428" r:id="rId34"/>
    <p:sldId id="427" r:id="rId35"/>
    <p:sldId id="429" r:id="rId36"/>
    <p:sldId id="430" r:id="rId37"/>
    <p:sldId id="434" r:id="rId38"/>
    <p:sldId id="432" r:id="rId39"/>
    <p:sldId id="404" r:id="rId40"/>
    <p:sldId id="409" r:id="rId41"/>
    <p:sldId id="410" r:id="rId42"/>
    <p:sldId id="411" r:id="rId43"/>
    <p:sldId id="412" r:id="rId44"/>
    <p:sldId id="413" r:id="rId45"/>
    <p:sldId id="414" r:id="rId46"/>
    <p:sldId id="418" r:id="rId47"/>
    <p:sldId id="416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C1DCB2D-A926-43EE-A20C-7CB86BA43BC1}">
          <p14:sldIdLst>
            <p14:sldId id="299"/>
            <p14:sldId id="419"/>
            <p14:sldId id="268"/>
            <p14:sldId id="265"/>
            <p14:sldId id="261"/>
            <p14:sldId id="421"/>
            <p14:sldId id="280"/>
            <p14:sldId id="307"/>
            <p14:sldId id="289"/>
            <p14:sldId id="403"/>
            <p14:sldId id="312"/>
            <p14:sldId id="313"/>
            <p14:sldId id="316"/>
            <p14:sldId id="317"/>
            <p14:sldId id="386"/>
            <p14:sldId id="387"/>
            <p14:sldId id="323"/>
            <p14:sldId id="385"/>
            <p14:sldId id="374"/>
            <p14:sldId id="368"/>
            <p14:sldId id="324"/>
            <p14:sldId id="388"/>
            <p14:sldId id="366"/>
            <p14:sldId id="380"/>
            <p14:sldId id="383"/>
            <p14:sldId id="422"/>
            <p14:sldId id="423"/>
            <p14:sldId id="433"/>
            <p14:sldId id="424"/>
            <p14:sldId id="425"/>
            <p14:sldId id="426"/>
            <p14:sldId id="431"/>
            <p14:sldId id="428"/>
            <p14:sldId id="427"/>
            <p14:sldId id="429"/>
            <p14:sldId id="430"/>
            <p14:sldId id="434"/>
            <p14:sldId id="432"/>
            <p14:sldId id="404"/>
            <p14:sldId id="409"/>
            <p14:sldId id="410"/>
            <p14:sldId id="411"/>
            <p14:sldId id="412"/>
            <p14:sldId id="413"/>
            <p14:sldId id="414"/>
            <p14:sldId id="418"/>
            <p14:sldId id="41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E"/>
    <a:srgbClr val="00FF00"/>
    <a:srgbClr val="FF0CF1"/>
    <a:srgbClr val="4C3DFE"/>
    <a:srgbClr val="C912B6"/>
    <a:srgbClr val="DCE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BAA746-D3AB-4AF9-B869-BFB742D58924}" v="49" dt="2023-11-22T21:10:57.009"/>
    <p1510:client id="{C7EDE5F9-0B35-492D-B0FC-980608D957F1}" v="1" dt="2023-11-22T21:19:32.4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82" autoAdjust="0"/>
    <p:restoredTop sz="92960" autoAdjust="0"/>
  </p:normalViewPr>
  <p:slideViewPr>
    <p:cSldViewPr snapToGrid="0" snapToObjects="1">
      <p:cViewPr varScale="1">
        <p:scale>
          <a:sx n="59" d="100"/>
          <a:sy n="59" d="100"/>
        </p:scale>
        <p:origin x="126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49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lissa Samuel" userId="65669b36d6186b97" providerId="LiveId" clId="{C7EDE5F9-0B35-492D-B0FC-980608D957F1}"/>
    <pc:docChg chg="custSel addSld delSld modSld modSection">
      <pc:chgData name="Melissa Samuel" userId="65669b36d6186b97" providerId="LiveId" clId="{C7EDE5F9-0B35-492D-B0FC-980608D957F1}" dt="2023-11-22T21:23:36.102" v="111" actId="2696"/>
      <pc:docMkLst>
        <pc:docMk/>
      </pc:docMkLst>
      <pc:sldChg chg="del">
        <pc:chgData name="Melissa Samuel" userId="65669b36d6186b97" providerId="LiveId" clId="{C7EDE5F9-0B35-492D-B0FC-980608D957F1}" dt="2023-11-22T21:18:45.958" v="0" actId="2696"/>
        <pc:sldMkLst>
          <pc:docMk/>
          <pc:sldMk cId="2144383403" sldId="336"/>
        </pc:sldMkLst>
      </pc:sldChg>
      <pc:sldChg chg="del">
        <pc:chgData name="Melissa Samuel" userId="65669b36d6186b97" providerId="LiveId" clId="{C7EDE5F9-0B35-492D-B0FC-980608D957F1}" dt="2023-11-22T21:23:36.102" v="111" actId="2696"/>
        <pc:sldMkLst>
          <pc:docMk/>
          <pc:sldMk cId="156662863" sldId="402"/>
        </pc:sldMkLst>
      </pc:sldChg>
      <pc:sldChg chg="modSp add mod">
        <pc:chgData name="Melissa Samuel" userId="65669b36d6186b97" providerId="LiveId" clId="{C7EDE5F9-0B35-492D-B0FC-980608D957F1}" dt="2023-11-22T21:21:13.018" v="110" actId="20577"/>
        <pc:sldMkLst>
          <pc:docMk/>
          <pc:sldMk cId="1335863740" sldId="434"/>
        </pc:sldMkLst>
        <pc:spChg chg="mod">
          <ac:chgData name="Melissa Samuel" userId="65669b36d6186b97" providerId="LiveId" clId="{C7EDE5F9-0B35-492D-B0FC-980608D957F1}" dt="2023-11-22T21:21:13.018" v="110" actId="20577"/>
          <ac:spMkLst>
            <pc:docMk/>
            <pc:sldMk cId="1335863740" sldId="434"/>
            <ac:spMk id="5" creationId="{51C20D21-8B6D-0AE4-07A7-2295E381B1E3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G:\Lexar%20India\NRP%20Application\PPHN%20Res\Circulation\PVR%20Sats.xls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oleObject" Target="file:///G:\Lexar%20India\NRP%20Application\PPHN%20Res\Circulation\PVR%20Sats.xls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3"/>
          <c:order val="0"/>
          <c:spPr>
            <a:ln>
              <a:solidFill>
                <a:srgbClr val="0070C0"/>
              </a:solidFill>
            </a:ln>
          </c:spPr>
          <c:marker>
            <c:symbol val="circle"/>
            <c:size val="7"/>
            <c:spPr>
              <a:solidFill>
                <a:srgbClr val="0070C0"/>
              </a:solidFill>
              <a:ln>
                <a:solidFill>
                  <a:sysClr val="windowText" lastClr="000000"/>
                </a:solidFill>
              </a:ln>
            </c:spPr>
          </c:marker>
          <c:cat>
            <c:strRef>
              <c:f>Sheet1!$A$1:$L$1</c:f>
              <c:strCache>
                <c:ptCount val="12"/>
                <c:pt idx="0">
                  <c:v>70-79</c:v>
                </c:pt>
                <c:pt idx="1">
                  <c:v>80-81</c:v>
                </c:pt>
                <c:pt idx="2">
                  <c:v>82-83</c:v>
                </c:pt>
                <c:pt idx="3">
                  <c:v>84-85</c:v>
                </c:pt>
                <c:pt idx="4">
                  <c:v>86-87</c:v>
                </c:pt>
                <c:pt idx="5">
                  <c:v>88-89</c:v>
                </c:pt>
                <c:pt idx="6">
                  <c:v>90-91</c:v>
                </c:pt>
                <c:pt idx="7">
                  <c:v>92-93</c:v>
                </c:pt>
                <c:pt idx="8">
                  <c:v>94-95</c:v>
                </c:pt>
                <c:pt idx="9">
                  <c:v>96-97</c:v>
                </c:pt>
                <c:pt idx="10">
                  <c:v>98-99</c:v>
                </c:pt>
                <c:pt idx="11">
                  <c:v>100</c:v>
                </c:pt>
              </c:strCache>
            </c:strRef>
          </c:cat>
          <c:val>
            <c:numRef>
              <c:f>Sheet1!$A$48:$L$48</c:f>
              <c:numCache>
                <c:formatCode>General</c:formatCode>
                <c:ptCount val="12"/>
                <c:pt idx="0">
                  <c:v>1.5011759259259261</c:v>
                </c:pt>
                <c:pt idx="1">
                  <c:v>1.3773944145758661</c:v>
                </c:pt>
                <c:pt idx="2">
                  <c:v>1.285324675324641</c:v>
                </c:pt>
                <c:pt idx="3">
                  <c:v>0.93240000000000001</c:v>
                </c:pt>
                <c:pt idx="4">
                  <c:v>0.63759999999999994</c:v>
                </c:pt>
                <c:pt idx="5">
                  <c:v>0.66958904109589901</c:v>
                </c:pt>
                <c:pt idx="6">
                  <c:v>0.50605223880596995</c:v>
                </c:pt>
                <c:pt idx="7">
                  <c:v>0.53211295454545404</c:v>
                </c:pt>
                <c:pt idx="8">
                  <c:v>0.55966492374727606</c:v>
                </c:pt>
                <c:pt idx="9">
                  <c:v>0.42751713395638602</c:v>
                </c:pt>
                <c:pt idx="10">
                  <c:v>0.58540666131620001</c:v>
                </c:pt>
                <c:pt idx="11">
                  <c:v>0.66651267574584805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7C4-41E4-99F8-ACC151FC63B7}"/>
            </c:ext>
          </c:extLst>
        </c:ser>
        <c:ser>
          <c:idx val="4"/>
          <c:order val="1"/>
          <c:spPr>
            <a:ln w="12700">
              <a:solidFill>
                <a:srgbClr val="002060"/>
              </a:solidFill>
              <a:prstDash val="dash"/>
            </a:ln>
          </c:spPr>
          <c:marker>
            <c:symbol val="none"/>
          </c:marker>
          <c:cat>
            <c:strRef>
              <c:f>Sheet1!$A$1:$L$1</c:f>
              <c:strCache>
                <c:ptCount val="12"/>
                <c:pt idx="0">
                  <c:v>70-79</c:v>
                </c:pt>
                <c:pt idx="1">
                  <c:v>80-81</c:v>
                </c:pt>
                <c:pt idx="2">
                  <c:v>82-83</c:v>
                </c:pt>
                <c:pt idx="3">
                  <c:v>84-85</c:v>
                </c:pt>
                <c:pt idx="4">
                  <c:v>86-87</c:v>
                </c:pt>
                <c:pt idx="5">
                  <c:v>88-89</c:v>
                </c:pt>
                <c:pt idx="6">
                  <c:v>90-91</c:v>
                </c:pt>
                <c:pt idx="7">
                  <c:v>92-93</c:v>
                </c:pt>
                <c:pt idx="8">
                  <c:v>94-95</c:v>
                </c:pt>
                <c:pt idx="9">
                  <c:v>96-97</c:v>
                </c:pt>
                <c:pt idx="10">
                  <c:v>98-99</c:v>
                </c:pt>
                <c:pt idx="11">
                  <c:v>100</c:v>
                </c:pt>
              </c:strCache>
            </c:strRef>
          </c:cat>
          <c:val>
            <c:numRef>
              <c:f>Sheet1!$A$49:$L$49</c:f>
              <c:numCache>
                <c:formatCode>General</c:formatCode>
                <c:ptCount val="12"/>
                <c:pt idx="0">
                  <c:v>1.8078535275121099</c:v>
                </c:pt>
                <c:pt idx="1">
                  <c:v>1.8163439211391019</c:v>
                </c:pt>
                <c:pt idx="2">
                  <c:v>1.501690476190459</c:v>
                </c:pt>
                <c:pt idx="3">
                  <c:v>1.4554999999999769</c:v>
                </c:pt>
                <c:pt idx="4">
                  <c:v>0.73500000000000099</c:v>
                </c:pt>
                <c:pt idx="5">
                  <c:v>0.79311111111111099</c:v>
                </c:pt>
                <c:pt idx="6">
                  <c:v>1.031523255813926</c:v>
                </c:pt>
                <c:pt idx="7">
                  <c:v>1.2721653645833479</c:v>
                </c:pt>
                <c:pt idx="8">
                  <c:v>0.97648557692308602</c:v>
                </c:pt>
                <c:pt idx="9">
                  <c:v>0.83956910569105703</c:v>
                </c:pt>
                <c:pt idx="10">
                  <c:v>0.82065344967532505</c:v>
                </c:pt>
                <c:pt idx="11">
                  <c:v>0.69693917785234805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7C4-41E4-99F8-ACC151FC63B7}"/>
            </c:ext>
          </c:extLst>
        </c:ser>
        <c:ser>
          <c:idx val="5"/>
          <c:order val="2"/>
          <c:spPr>
            <a:ln w="12700">
              <a:solidFill>
                <a:srgbClr val="002060"/>
              </a:solidFill>
              <a:prstDash val="dash"/>
            </a:ln>
          </c:spPr>
          <c:marker>
            <c:symbol val="none"/>
          </c:marker>
          <c:cat>
            <c:strRef>
              <c:f>Sheet1!$A$1:$L$1</c:f>
              <c:strCache>
                <c:ptCount val="12"/>
                <c:pt idx="0">
                  <c:v>70-79</c:v>
                </c:pt>
                <c:pt idx="1">
                  <c:v>80-81</c:v>
                </c:pt>
                <c:pt idx="2">
                  <c:v>82-83</c:v>
                </c:pt>
                <c:pt idx="3">
                  <c:v>84-85</c:v>
                </c:pt>
                <c:pt idx="4">
                  <c:v>86-87</c:v>
                </c:pt>
                <c:pt idx="5">
                  <c:v>88-89</c:v>
                </c:pt>
                <c:pt idx="6">
                  <c:v>90-91</c:v>
                </c:pt>
                <c:pt idx="7">
                  <c:v>92-93</c:v>
                </c:pt>
                <c:pt idx="8">
                  <c:v>94-95</c:v>
                </c:pt>
                <c:pt idx="9">
                  <c:v>96-97</c:v>
                </c:pt>
                <c:pt idx="10">
                  <c:v>98-99</c:v>
                </c:pt>
                <c:pt idx="11">
                  <c:v>100</c:v>
                </c:pt>
              </c:strCache>
            </c:strRef>
          </c:cat>
          <c:val>
            <c:numRef>
              <c:f>Sheet1!$A$50:$L$50</c:f>
              <c:numCache>
                <c:formatCode>General</c:formatCode>
                <c:ptCount val="12"/>
                <c:pt idx="0">
                  <c:v>1</c:v>
                </c:pt>
                <c:pt idx="1">
                  <c:v>1.059547480620155</c:v>
                </c:pt>
                <c:pt idx="2">
                  <c:v>0.69780322580645104</c:v>
                </c:pt>
                <c:pt idx="3">
                  <c:v>0.70432558139534795</c:v>
                </c:pt>
                <c:pt idx="4">
                  <c:v>0.49785405405406002</c:v>
                </c:pt>
                <c:pt idx="5">
                  <c:v>0.49281521739130901</c:v>
                </c:pt>
                <c:pt idx="6">
                  <c:v>0.449465909090913</c:v>
                </c:pt>
                <c:pt idx="7">
                  <c:v>0.377847014925004</c:v>
                </c:pt>
                <c:pt idx="8">
                  <c:v>0.48932551415797998</c:v>
                </c:pt>
                <c:pt idx="9">
                  <c:v>0.33425070422535702</c:v>
                </c:pt>
                <c:pt idx="10">
                  <c:v>0.34877136375948598</c:v>
                </c:pt>
                <c:pt idx="11">
                  <c:v>0.58040708731920998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7C4-41E4-99F8-ACC151FC63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5610240"/>
        <c:axId val="125612416"/>
      </c:lineChart>
      <c:catAx>
        <c:axId val="12561024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Oxygen Saturation (%)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25612416"/>
        <c:crosses val="autoZero"/>
        <c:auto val="1"/>
        <c:lblAlgn val="ctr"/>
        <c:lblOffset val="100"/>
        <c:noMultiLvlLbl val="0"/>
      </c:catAx>
      <c:valAx>
        <c:axId val="125612416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Pulmonary Vascular Resistance (mmHg*mL-1*kg*min)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256102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600"/>
      </a:pPr>
      <a:endParaRPr lang="en-US"/>
    </a:p>
  </c:tx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3"/>
          <c:order val="0"/>
          <c:spPr>
            <a:ln>
              <a:solidFill>
                <a:srgbClr val="0070C0"/>
              </a:solidFill>
            </a:ln>
          </c:spPr>
          <c:marker>
            <c:symbol val="circle"/>
            <c:size val="7"/>
            <c:spPr>
              <a:solidFill>
                <a:srgbClr val="0070C0"/>
              </a:solidFill>
              <a:ln>
                <a:solidFill>
                  <a:sysClr val="windowText" lastClr="000000"/>
                </a:solidFill>
              </a:ln>
            </c:spPr>
          </c:marker>
          <c:cat>
            <c:strRef>
              <c:f>Sheet1!$A$1:$L$1</c:f>
              <c:strCache>
                <c:ptCount val="12"/>
                <c:pt idx="0">
                  <c:v>70-79</c:v>
                </c:pt>
                <c:pt idx="1">
                  <c:v>80-81</c:v>
                </c:pt>
                <c:pt idx="2">
                  <c:v>82-83</c:v>
                </c:pt>
                <c:pt idx="3">
                  <c:v>84-85</c:v>
                </c:pt>
                <c:pt idx="4">
                  <c:v>86-87</c:v>
                </c:pt>
                <c:pt idx="5">
                  <c:v>88-89</c:v>
                </c:pt>
                <c:pt idx="6">
                  <c:v>90-91</c:v>
                </c:pt>
                <c:pt idx="7">
                  <c:v>92-93</c:v>
                </c:pt>
                <c:pt idx="8">
                  <c:v>94-95</c:v>
                </c:pt>
                <c:pt idx="9">
                  <c:v>96-97</c:v>
                </c:pt>
                <c:pt idx="10">
                  <c:v>98-99</c:v>
                </c:pt>
                <c:pt idx="11">
                  <c:v>100</c:v>
                </c:pt>
              </c:strCache>
            </c:strRef>
          </c:cat>
          <c:val>
            <c:numRef>
              <c:f>Sheet1!$A$48:$L$48</c:f>
              <c:numCache>
                <c:formatCode>General</c:formatCode>
                <c:ptCount val="12"/>
                <c:pt idx="0">
                  <c:v>1.5011759259259261</c:v>
                </c:pt>
                <c:pt idx="1">
                  <c:v>1.3773944145758661</c:v>
                </c:pt>
                <c:pt idx="2">
                  <c:v>1.285324675324641</c:v>
                </c:pt>
                <c:pt idx="3">
                  <c:v>0.93240000000000001</c:v>
                </c:pt>
                <c:pt idx="4">
                  <c:v>0.63759999999999994</c:v>
                </c:pt>
                <c:pt idx="5">
                  <c:v>0.66958904109589901</c:v>
                </c:pt>
                <c:pt idx="6">
                  <c:v>0.50605223880596995</c:v>
                </c:pt>
                <c:pt idx="7">
                  <c:v>0.53211295454545404</c:v>
                </c:pt>
                <c:pt idx="8">
                  <c:v>0.55966492374727606</c:v>
                </c:pt>
                <c:pt idx="9">
                  <c:v>0.42751713395638602</c:v>
                </c:pt>
                <c:pt idx="10">
                  <c:v>0.58540666131620001</c:v>
                </c:pt>
                <c:pt idx="11">
                  <c:v>0.66651267574584805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7C4-41E4-99F8-ACC151FC63B7}"/>
            </c:ext>
          </c:extLst>
        </c:ser>
        <c:ser>
          <c:idx val="4"/>
          <c:order val="1"/>
          <c:spPr>
            <a:ln w="12700">
              <a:solidFill>
                <a:srgbClr val="002060"/>
              </a:solidFill>
              <a:prstDash val="dash"/>
            </a:ln>
          </c:spPr>
          <c:marker>
            <c:symbol val="none"/>
          </c:marker>
          <c:cat>
            <c:strRef>
              <c:f>Sheet1!$A$1:$L$1</c:f>
              <c:strCache>
                <c:ptCount val="12"/>
                <c:pt idx="0">
                  <c:v>70-79</c:v>
                </c:pt>
                <c:pt idx="1">
                  <c:v>80-81</c:v>
                </c:pt>
                <c:pt idx="2">
                  <c:v>82-83</c:v>
                </c:pt>
                <c:pt idx="3">
                  <c:v>84-85</c:v>
                </c:pt>
                <c:pt idx="4">
                  <c:v>86-87</c:v>
                </c:pt>
                <c:pt idx="5">
                  <c:v>88-89</c:v>
                </c:pt>
                <c:pt idx="6">
                  <c:v>90-91</c:v>
                </c:pt>
                <c:pt idx="7">
                  <c:v>92-93</c:v>
                </c:pt>
                <c:pt idx="8">
                  <c:v>94-95</c:v>
                </c:pt>
                <c:pt idx="9">
                  <c:v>96-97</c:v>
                </c:pt>
                <c:pt idx="10">
                  <c:v>98-99</c:v>
                </c:pt>
                <c:pt idx="11">
                  <c:v>100</c:v>
                </c:pt>
              </c:strCache>
            </c:strRef>
          </c:cat>
          <c:val>
            <c:numRef>
              <c:f>Sheet1!$A$49:$L$49</c:f>
              <c:numCache>
                <c:formatCode>General</c:formatCode>
                <c:ptCount val="12"/>
                <c:pt idx="0">
                  <c:v>1.8078535275121099</c:v>
                </c:pt>
                <c:pt idx="1">
                  <c:v>1.8163439211391019</c:v>
                </c:pt>
                <c:pt idx="2">
                  <c:v>1.501690476190459</c:v>
                </c:pt>
                <c:pt idx="3">
                  <c:v>1.4554999999999769</c:v>
                </c:pt>
                <c:pt idx="4">
                  <c:v>0.73500000000000099</c:v>
                </c:pt>
                <c:pt idx="5">
                  <c:v>0.79311111111111099</c:v>
                </c:pt>
                <c:pt idx="6">
                  <c:v>1.031523255813926</c:v>
                </c:pt>
                <c:pt idx="7">
                  <c:v>1.2721653645833479</c:v>
                </c:pt>
                <c:pt idx="8">
                  <c:v>0.97648557692308602</c:v>
                </c:pt>
                <c:pt idx="9">
                  <c:v>0.83956910569105703</c:v>
                </c:pt>
                <c:pt idx="10">
                  <c:v>0.82065344967532505</c:v>
                </c:pt>
                <c:pt idx="11">
                  <c:v>0.69693917785234805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7C4-41E4-99F8-ACC151FC63B7}"/>
            </c:ext>
          </c:extLst>
        </c:ser>
        <c:ser>
          <c:idx val="5"/>
          <c:order val="2"/>
          <c:spPr>
            <a:ln w="12700">
              <a:solidFill>
                <a:srgbClr val="002060"/>
              </a:solidFill>
              <a:prstDash val="dash"/>
            </a:ln>
          </c:spPr>
          <c:marker>
            <c:symbol val="none"/>
          </c:marker>
          <c:cat>
            <c:strRef>
              <c:f>Sheet1!$A$1:$L$1</c:f>
              <c:strCache>
                <c:ptCount val="12"/>
                <c:pt idx="0">
                  <c:v>70-79</c:v>
                </c:pt>
                <c:pt idx="1">
                  <c:v>80-81</c:v>
                </c:pt>
                <c:pt idx="2">
                  <c:v>82-83</c:v>
                </c:pt>
                <c:pt idx="3">
                  <c:v>84-85</c:v>
                </c:pt>
                <c:pt idx="4">
                  <c:v>86-87</c:v>
                </c:pt>
                <c:pt idx="5">
                  <c:v>88-89</c:v>
                </c:pt>
                <c:pt idx="6">
                  <c:v>90-91</c:v>
                </c:pt>
                <c:pt idx="7">
                  <c:v>92-93</c:v>
                </c:pt>
                <c:pt idx="8">
                  <c:v>94-95</c:v>
                </c:pt>
                <c:pt idx="9">
                  <c:v>96-97</c:v>
                </c:pt>
                <c:pt idx="10">
                  <c:v>98-99</c:v>
                </c:pt>
                <c:pt idx="11">
                  <c:v>100</c:v>
                </c:pt>
              </c:strCache>
            </c:strRef>
          </c:cat>
          <c:val>
            <c:numRef>
              <c:f>Sheet1!$A$50:$L$50</c:f>
              <c:numCache>
                <c:formatCode>General</c:formatCode>
                <c:ptCount val="12"/>
                <c:pt idx="0">
                  <c:v>1</c:v>
                </c:pt>
                <c:pt idx="1">
                  <c:v>1.059547480620155</c:v>
                </c:pt>
                <c:pt idx="2">
                  <c:v>0.69780322580645104</c:v>
                </c:pt>
                <c:pt idx="3">
                  <c:v>0.70432558139534795</c:v>
                </c:pt>
                <c:pt idx="4">
                  <c:v>0.49785405405406002</c:v>
                </c:pt>
                <c:pt idx="5">
                  <c:v>0.49281521739130901</c:v>
                </c:pt>
                <c:pt idx="6">
                  <c:v>0.449465909090913</c:v>
                </c:pt>
                <c:pt idx="7">
                  <c:v>0.377847014925004</c:v>
                </c:pt>
                <c:pt idx="8">
                  <c:v>0.48932551415797998</c:v>
                </c:pt>
                <c:pt idx="9">
                  <c:v>0.33425070422535702</c:v>
                </c:pt>
                <c:pt idx="10">
                  <c:v>0.34877136375948598</c:v>
                </c:pt>
                <c:pt idx="11">
                  <c:v>0.58040708731920998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7C4-41E4-99F8-ACC151FC63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8482304"/>
        <c:axId val="128484480"/>
      </c:lineChart>
      <c:catAx>
        <c:axId val="12848230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Oxygen Saturation (%)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28484480"/>
        <c:crosses val="autoZero"/>
        <c:auto val="1"/>
        <c:lblAlgn val="ctr"/>
        <c:lblOffset val="100"/>
        <c:noMultiLvlLbl val="0"/>
      </c:catAx>
      <c:valAx>
        <c:axId val="128484480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Pulmonary Vascular Resistance (mmHg*mL-1*kg*min)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284823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600"/>
      </a:pPr>
      <a:endParaRPr lang="en-US"/>
    </a:p>
  </c:txPr>
  <c:externalData r:id="rId2">
    <c:autoUpdate val="0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0.72333</cdr:x>
      <cdr:y>0.08452</cdr:y>
    </cdr:from>
    <cdr:to>
      <cdr:x>0.92781</cdr:x>
      <cdr:y>0.21513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269620" y="530506"/>
          <a:ext cx="1772374" cy="81987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en-US" sz="1100" dirty="0"/>
            <a:t>Median  </a:t>
          </a:r>
          <a:r>
            <a:rPr lang="en-US" sz="1100" dirty="0">
              <a:solidFill>
                <a:srgbClr val="0070C0"/>
              </a:solidFill>
            </a:rPr>
            <a:t>_____________</a:t>
          </a:r>
          <a:endParaRPr lang="en-US" sz="1100" dirty="0"/>
        </a:p>
        <a:p xmlns:a="http://schemas.openxmlformats.org/drawingml/2006/main">
          <a:endParaRPr lang="en-US" sz="1100" dirty="0"/>
        </a:p>
        <a:p xmlns:a="http://schemas.openxmlformats.org/drawingml/2006/main">
          <a:endParaRPr lang="en-US" sz="1100" dirty="0">
            <a:solidFill>
              <a:sysClr val="windowText" lastClr="000000"/>
            </a:solidFill>
          </a:endParaRPr>
        </a:p>
        <a:p xmlns:a="http://schemas.openxmlformats.org/drawingml/2006/main">
          <a:r>
            <a:rPr lang="en-US" sz="1100" dirty="0">
              <a:solidFill>
                <a:sysClr val="windowText" lastClr="000000"/>
              </a:solidFill>
            </a:rPr>
            <a:t>Quartile range ------------</a:t>
          </a:r>
          <a:endParaRPr lang="en-US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0.72333</cdr:x>
      <cdr:y>0.08452</cdr:y>
    </cdr:from>
    <cdr:to>
      <cdr:x>0.92781</cdr:x>
      <cdr:y>0.21513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269620" y="530506"/>
          <a:ext cx="1772374" cy="81987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en-US" sz="1100" dirty="0"/>
            <a:t>Median  </a:t>
          </a:r>
          <a:r>
            <a:rPr lang="en-US" sz="1100" dirty="0">
              <a:solidFill>
                <a:srgbClr val="0070C0"/>
              </a:solidFill>
            </a:rPr>
            <a:t>_____________</a:t>
          </a:r>
          <a:endParaRPr lang="en-US" sz="1100" dirty="0"/>
        </a:p>
        <a:p xmlns:a="http://schemas.openxmlformats.org/drawingml/2006/main">
          <a:endParaRPr lang="en-US" sz="1100" dirty="0"/>
        </a:p>
        <a:p xmlns:a="http://schemas.openxmlformats.org/drawingml/2006/main">
          <a:endParaRPr lang="en-US" sz="1100" dirty="0">
            <a:solidFill>
              <a:sysClr val="windowText" lastClr="000000"/>
            </a:solidFill>
          </a:endParaRPr>
        </a:p>
        <a:p xmlns:a="http://schemas.openxmlformats.org/drawingml/2006/main">
          <a:r>
            <a:rPr lang="en-US" sz="1100" dirty="0">
              <a:solidFill>
                <a:sysClr val="windowText" lastClr="000000"/>
              </a:solidFill>
            </a:rPr>
            <a:t>Quartile range ------------</a:t>
          </a:r>
          <a:endParaRPr lang="en-US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8F7D49-776C-9244-B7C2-9F98F86AD75A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C6AC5C-C2ED-0C48-BAE4-31B2DE8AA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04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C6AC5C-C2ED-0C48-BAE4-31B2DE8AA96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744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C6AC5C-C2ED-0C48-BAE4-31B2DE8AA96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8183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C6AC5C-C2ED-0C48-BAE4-31B2DE8AA96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7285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C6AC5C-C2ED-0C48-BAE4-31B2DE8AA96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2973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C6AC5C-C2ED-0C48-BAE4-31B2DE8AA96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0277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D0D308-6702-2B40-8DE8-90D0925825B0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3283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D0D308-6702-2B40-8DE8-90D0925825B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9612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 of sildenafil on lesion size and myelinated fiber density 7 days after hypoxia-ischemia (HI). 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Representative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cresyl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-violet–stained sections at the level of the dorsal (upper) and ventral (lower) hippocampus in PBS-treated (n=12) and sildenafil-treated (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Sil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n=12) animals. 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Variation in tissue loss 7 days after injury after treatment with 10 or 5 mg/kg sildenafil. 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Representative mouse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antimyelin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basic protein (MBP)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immunolabeling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cingulum and fragmentation of the myelin sheath in PBS and sildenafil-treated animals. EC: external capsule. Scale bars: 50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μm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(20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μm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enlarged panels). 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Quantification of the optical density of MBP immunoreactivity expressed as the ratio of ipsilateral (IL) to contralateral (CL) labeling, (IL/CL)</a:t>
            </a:r>
            <a:r>
              <a:rPr lang="en-US" sz="1200" b="0" i="0" u="none" strike="noStrike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MBP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*</a:t>
            </a:r>
            <a:r>
              <a:rPr lang="en-US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&lt;0.01, **</a:t>
            </a:r>
            <a:r>
              <a:rPr lang="en-US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&lt;0.001, sildenafil vs PBS treatment.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C6AC5C-C2ED-0C48-BAE4-31B2DE8AA96C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699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82D94-A334-1047-B1F5-28FFC284F914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240B1-8832-FF49-B08B-CA1B10A40A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298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82D94-A334-1047-B1F5-28FFC284F914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240B1-8832-FF49-B08B-CA1B10A40A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431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82D94-A334-1047-B1F5-28FFC284F914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240B1-8832-FF49-B08B-CA1B10A40A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229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82D94-A334-1047-B1F5-28FFC284F914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240B1-8832-FF49-B08B-CA1B10A40A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259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82D94-A334-1047-B1F5-28FFC284F914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240B1-8832-FF49-B08B-CA1B10A40A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742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82D94-A334-1047-B1F5-28FFC284F914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240B1-8832-FF49-B08B-CA1B10A40A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25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82D94-A334-1047-B1F5-28FFC284F914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240B1-8832-FF49-B08B-CA1B10A40A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093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82D94-A334-1047-B1F5-28FFC284F914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240B1-8832-FF49-B08B-CA1B10A40A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7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82D94-A334-1047-B1F5-28FFC284F914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240B1-8832-FF49-B08B-CA1B10A40A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540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82D94-A334-1047-B1F5-28FFC284F914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240B1-8832-FF49-B08B-CA1B10A40A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225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82D94-A334-1047-B1F5-28FFC284F914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240B1-8832-FF49-B08B-CA1B10A40A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650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B82D94-A334-1047-B1F5-28FFC284F914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240B1-8832-FF49-B08B-CA1B10A40A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4483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fif"/><Relationship Id="rId2" Type="http://schemas.openxmlformats.org/officeDocument/2006/relationships/image" Target="../media/image7.jf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66255"/>
            <a:ext cx="12192000" cy="1998420"/>
          </a:xfr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>
            <a:normAutofit/>
          </a:bodyPr>
          <a:lstStyle/>
          <a:p>
            <a:r>
              <a:rPr lang="en-US" sz="6600" dirty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Sildenafil</a:t>
            </a:r>
            <a:br>
              <a:rPr lang="en-US" sz="6600" dirty="0">
                <a:solidFill>
                  <a:srgbClr val="00FFF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6600" dirty="0">
                <a:solidFill>
                  <a:srgbClr val="00FFF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Past, Present &amp; Future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2604655" y="2930935"/>
            <a:ext cx="7287490" cy="3927066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700" b="1" dirty="0">
                <a:solidFill>
                  <a:srgbClr val="FFFF00"/>
                </a:solidFill>
              </a:rPr>
              <a:t>Dr. P K Rajiv </a:t>
            </a:r>
          </a:p>
          <a:p>
            <a:r>
              <a:rPr lang="en-US" sz="4600" dirty="0">
                <a:solidFill>
                  <a:srgbClr val="00FFFE"/>
                </a:solidFill>
              </a:rPr>
              <a:t>MBBS, DCH,MD FRCPCH, FIAP , FNNF</a:t>
            </a:r>
          </a:p>
          <a:p>
            <a:r>
              <a:rPr lang="en-US" sz="4000" dirty="0">
                <a:solidFill>
                  <a:srgbClr val="FFC000"/>
                </a:solidFill>
              </a:rPr>
              <a:t>Fellowship in Neonatology(Australia) </a:t>
            </a:r>
          </a:p>
          <a:p>
            <a:r>
              <a:rPr lang="en-US" sz="4000" i="1" dirty="0">
                <a:solidFill>
                  <a:srgbClr val="FFC000"/>
                </a:solidFill>
              </a:rPr>
              <a:t>Ex Professor of Neonatology </a:t>
            </a:r>
            <a:endParaRPr lang="en-US" sz="4000" dirty="0">
              <a:solidFill>
                <a:srgbClr val="FFC000"/>
              </a:solidFill>
            </a:endParaRPr>
          </a:p>
          <a:p>
            <a:r>
              <a:rPr lang="en-US" sz="4000" i="1" dirty="0">
                <a:solidFill>
                  <a:srgbClr val="FFC000"/>
                </a:solidFill>
              </a:rPr>
              <a:t>Amrita Institute of Medical Sciences Kochi INDIA.</a:t>
            </a:r>
          </a:p>
          <a:p>
            <a:r>
              <a:rPr lang="en-US" sz="4000" i="1" dirty="0">
                <a:solidFill>
                  <a:srgbClr val="FFC000"/>
                </a:solidFill>
              </a:rPr>
              <a:t>Previously Head of Newborn NMC hospital, DUBAI</a:t>
            </a:r>
            <a:endParaRPr lang="en-US" sz="4000" dirty="0">
              <a:solidFill>
                <a:srgbClr val="FFC000"/>
              </a:solidFill>
            </a:endParaRPr>
          </a:p>
          <a:p>
            <a:r>
              <a:rPr lang="en-US" sz="4000" b="1" i="1" dirty="0">
                <a:solidFill>
                  <a:srgbClr val="FFC000"/>
                </a:solidFill>
              </a:rPr>
              <a:t>President Indian Academy Pediatrics Emirates Neonatal Chapter </a:t>
            </a:r>
            <a:endParaRPr lang="en-US" sz="4000" dirty="0">
              <a:solidFill>
                <a:srgbClr val="FFC000"/>
              </a:solidFill>
            </a:endParaRPr>
          </a:p>
          <a:p>
            <a:endParaRPr lang="en-US" sz="4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6" r="7727"/>
          <a:stretch/>
        </p:blipFill>
        <p:spPr>
          <a:xfrm>
            <a:off x="85425" y="3061129"/>
            <a:ext cx="2519230" cy="36153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145" y="3562482"/>
            <a:ext cx="2161558" cy="30032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A5BCDB-463F-60A7-D4D0-B637A6B5B787}"/>
              </a:ext>
            </a:extLst>
          </p:cNvPr>
          <p:cNvSpPr txBox="1"/>
          <p:nvPr/>
        </p:nvSpPr>
        <p:spPr>
          <a:xfrm>
            <a:off x="705910" y="2164675"/>
            <a:ext cx="10843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National  Neonatology  Forum  Conference   November 2023</a:t>
            </a:r>
            <a:endParaRPr lang="en-AE" sz="3200" b="1" dirty="0"/>
          </a:p>
        </p:txBody>
      </p:sp>
    </p:spTree>
    <p:extLst>
      <p:ext uri="{BB962C8B-B14F-4D97-AF65-F5344CB8AC3E}">
        <p14:creationId xmlns:p14="http://schemas.microsoft.com/office/powerpoint/2010/main" val="687917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ochrane library logo"/>
          <p:cNvPicPr>
            <a:picLocks noChangeAspect="1" noChangeArrowheads="1"/>
          </p:cNvPicPr>
          <p:nvPr/>
        </p:nvPicPr>
        <p:blipFill>
          <a:blip r:embed="rId2"/>
          <a:srcRect r="60889"/>
          <a:stretch>
            <a:fillRect/>
          </a:stretch>
        </p:blipFill>
        <p:spPr bwMode="auto">
          <a:xfrm>
            <a:off x="414962" y="276999"/>
            <a:ext cx="1828801" cy="14478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355273" y="322690"/>
            <a:ext cx="931025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800" b="1" dirty="0" err="1">
                <a:solidFill>
                  <a:srgbClr val="FFFF00"/>
                </a:solidFill>
              </a:rPr>
              <a:t>Endothelin</a:t>
            </a:r>
            <a:r>
              <a:rPr lang="en-US" sz="2800" b="1" dirty="0">
                <a:solidFill>
                  <a:srgbClr val="FFFF00"/>
                </a:solidFill>
              </a:rPr>
              <a:t> receptor antagonists for persistent pulmonary hypertension in term and late preterm infants</a:t>
            </a:r>
          </a:p>
        </p:txBody>
      </p:sp>
      <p:sp>
        <p:nvSpPr>
          <p:cNvPr id="4" name="Rectangle 3"/>
          <p:cNvSpPr/>
          <p:nvPr/>
        </p:nvSpPr>
        <p:spPr>
          <a:xfrm>
            <a:off x="8065083" y="1517273"/>
            <a:ext cx="1642437" cy="369332"/>
          </a:xfrm>
          <a:prstGeom prst="rect">
            <a:avLst/>
          </a:prstGeom>
          <a:solidFill>
            <a:srgbClr val="7030A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18 August 2016</a:t>
            </a:r>
          </a:p>
        </p:txBody>
      </p:sp>
      <p:sp>
        <p:nvSpPr>
          <p:cNvPr id="5" name="Rectangle 4"/>
          <p:cNvSpPr/>
          <p:nvPr/>
        </p:nvSpPr>
        <p:spPr>
          <a:xfrm>
            <a:off x="518890" y="2286001"/>
            <a:ext cx="1059405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</a:rPr>
              <a:t>There is inadequate evidence to support the use of ETRAs either as stand-alone therapy or as adjuvant to inhaled nitric oxide in PPHN. Adequately powered RCTs are needed.</a:t>
            </a:r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1524001" y="-276999"/>
            <a:ext cx="65" cy="55399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pitchFamily="34" charset="0"/>
            </a:endParaRP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1524001" y="-276999"/>
            <a:ext cx="65" cy="55399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58757" y="4729012"/>
            <a:ext cx="8915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B0F0"/>
                </a:solidFill>
                <a:latin typeface="AdvTTb5929f4c" charset="0"/>
              </a:rPr>
              <a:t>Steinhorn</a:t>
            </a:r>
            <a:r>
              <a:rPr lang="en-US" sz="2400" dirty="0">
                <a:solidFill>
                  <a:srgbClr val="00B0F0"/>
                </a:solidFill>
                <a:latin typeface="AdvTTb5929f4c" charset="0"/>
              </a:rPr>
              <a:t> RH </a:t>
            </a:r>
            <a:r>
              <a:rPr lang="en-US" sz="2400" dirty="0" err="1">
                <a:solidFill>
                  <a:srgbClr val="00B0F0"/>
                </a:solidFill>
                <a:latin typeface="AdvTTb5929f4c" charset="0"/>
              </a:rPr>
              <a:t>etal</a:t>
            </a:r>
            <a:r>
              <a:rPr lang="en-US" sz="2400" dirty="0">
                <a:solidFill>
                  <a:srgbClr val="00B0F0"/>
                </a:solidFill>
                <a:latin typeface="AdvTTb5929f4c" charset="0"/>
              </a:rPr>
              <a:t> ,</a:t>
            </a:r>
            <a:r>
              <a:rPr lang="en-US" sz="2400" dirty="0">
                <a:solidFill>
                  <a:srgbClr val="FF0000"/>
                </a:solidFill>
                <a:latin typeface="AdvTTb5929f4c" charset="0"/>
              </a:rPr>
              <a:t>FUTURE-4 study</a:t>
            </a:r>
            <a:r>
              <a:rPr lang="en-US" sz="2400" dirty="0">
                <a:solidFill>
                  <a:srgbClr val="00B0F0"/>
                </a:solidFill>
                <a:latin typeface="AdvTTb5929f4c" charset="0"/>
              </a:rPr>
              <a:t>. J of Pediatrics Oct 2016.</a:t>
            </a:r>
            <a:endParaRPr lang="en-US" sz="7200" dirty="0"/>
          </a:p>
        </p:txBody>
      </p:sp>
      <p:sp>
        <p:nvSpPr>
          <p:cNvPr id="6" name="TextBox 5"/>
          <p:cNvSpPr txBox="1"/>
          <p:nvPr/>
        </p:nvSpPr>
        <p:spPr>
          <a:xfrm>
            <a:off x="3158757" y="1440329"/>
            <a:ext cx="1685590" cy="52322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sz="2800" dirty="0" err="1"/>
              <a:t>Bosentan</a:t>
            </a:r>
            <a:r>
              <a:rPr lang="en-US" sz="2800" dirty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8890" y="5641985"/>
            <a:ext cx="10594054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</a:t>
            </a:r>
            <a:r>
              <a:rPr lang="en-US" sz="3200" dirty="0">
                <a:solidFill>
                  <a:srgbClr val="FFFF00"/>
                </a:solidFill>
              </a:rPr>
              <a:t>May be appropriate for PPHN with CDH, BPD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319412" y="1517273"/>
            <a:ext cx="1745671" cy="369332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dirty="0">
                <a:solidFill>
                  <a:srgbClr val="FFFF00"/>
                </a:solidFill>
              </a:rPr>
              <a:t>Kiran More </a:t>
            </a:r>
            <a:r>
              <a:rPr lang="en-US" dirty="0" err="1">
                <a:solidFill>
                  <a:srgbClr val="FFFF00"/>
                </a:solidFill>
              </a:rPr>
              <a:t>etal</a:t>
            </a:r>
            <a:r>
              <a:rPr lang="en-US" dirty="0">
                <a:solidFill>
                  <a:srgbClr val="FFFF00"/>
                </a:solidFill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8890" y="4119204"/>
            <a:ext cx="10594054" cy="58477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 </a:t>
            </a:r>
            <a:r>
              <a:rPr lang="en-US" sz="3200" dirty="0"/>
              <a:t>Bosentan was well tolerated but did not improve oxygenation </a:t>
            </a:r>
          </a:p>
        </p:txBody>
      </p:sp>
    </p:spTree>
    <p:extLst>
      <p:ext uri="{BB962C8B-B14F-4D97-AF65-F5344CB8AC3E}">
        <p14:creationId xmlns:p14="http://schemas.microsoft.com/office/powerpoint/2010/main" val="3675796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747" y="365125"/>
            <a:ext cx="11761172" cy="132556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Indication  for  INO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0748" y="1875829"/>
            <a:ext cx="10445288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dirty="0"/>
              <a:t>PPHN and /or HRF in &gt;34 weeks gestation infants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33075" y="2573494"/>
            <a:ext cx="8725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sz="2800" dirty="0"/>
              <a:t>Oxygenation Index  &gt;25 , 15-20 in Echo evidence of PPHN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33075" y="3267453"/>
            <a:ext cx="79667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sz="2800" dirty="0"/>
              <a:t>Need of &gt;60% FIO2 to Maintain </a:t>
            </a:r>
            <a:r>
              <a:rPr lang="en-US" sz="2800" dirty="0" err="1"/>
              <a:t>Preductal</a:t>
            </a:r>
            <a:r>
              <a:rPr lang="en-US" sz="2800" dirty="0"/>
              <a:t> Spo2 &gt;90%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374" y="3964163"/>
            <a:ext cx="10576035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070C0"/>
                </a:solidFill>
              </a:rPr>
              <a:t>iNO</a:t>
            </a:r>
            <a:r>
              <a:rPr lang="en-US" sz="2000" dirty="0">
                <a:solidFill>
                  <a:srgbClr val="0070C0"/>
                </a:solidFill>
              </a:rPr>
              <a:t> in Indicated for treatment of PPHN in mechanical ventilated Term and near term Newborn Infants to improve oxygenation   and to reduce the need of </a:t>
            </a:r>
            <a:r>
              <a:rPr lang="en-US" sz="2000" dirty="0" err="1">
                <a:solidFill>
                  <a:srgbClr val="0070C0"/>
                </a:solidFill>
              </a:rPr>
              <a:t>ECMO:i</a:t>
            </a:r>
            <a:r>
              <a:rPr lang="en-US" sz="2000" dirty="0">
                <a:solidFill>
                  <a:srgbClr val="0070C0"/>
                </a:solidFill>
              </a:rPr>
              <a:t>)if PaO2 less than 100mmHg ( even after 100%FIO2) or ii)Oxygenation Index exceeds 25 .</a:t>
            </a:r>
            <a:r>
              <a:rPr lang="en-US" sz="2000" dirty="0">
                <a:solidFill>
                  <a:srgbClr val="00FFFE"/>
                </a:solidFill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686362" y="3964164"/>
            <a:ext cx="373524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249752" y="3964164"/>
            <a:ext cx="642167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A</a:t>
            </a:r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1" t="47174" r="1907" b="20942"/>
          <a:stretch/>
        </p:blipFill>
        <p:spPr>
          <a:xfrm>
            <a:off x="0" y="4995332"/>
            <a:ext cx="12192000" cy="186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44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6C1DD2C-3AF5-4312-85B9-8B66E9E6F5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353" t="3122" r="-1965" b="-2290"/>
          <a:stretch/>
        </p:blipFill>
        <p:spPr>
          <a:xfrm>
            <a:off x="0" y="101600"/>
            <a:ext cx="12192000" cy="6916058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B94335B9-496C-4E67-8CC9-7F903A84FAE1}"/>
              </a:ext>
            </a:extLst>
          </p:cNvPr>
          <p:cNvSpPr/>
          <p:nvPr/>
        </p:nvSpPr>
        <p:spPr>
          <a:xfrm>
            <a:off x="4474346" y="5521911"/>
            <a:ext cx="1091953" cy="319596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FFC000"/>
              </a:solidFill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94D647DB-83A4-4A3E-B1AE-7F16E8244F35}"/>
              </a:ext>
            </a:extLst>
          </p:cNvPr>
          <p:cNvSpPr/>
          <p:nvPr/>
        </p:nvSpPr>
        <p:spPr>
          <a:xfrm rot="16200000">
            <a:off x="7403977" y="6090082"/>
            <a:ext cx="603681" cy="28408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459656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US" dirty="0"/>
              <a:t> Oxygen saturations and PVR </a:t>
            </a:r>
          </a:p>
        </p:txBody>
      </p:sp>
      <p:graphicFrame>
        <p:nvGraphicFramePr>
          <p:cNvPr id="4" name="Chart 3"/>
          <p:cNvGraphicFramePr>
            <a:graphicFrameLocks noGrp="1"/>
          </p:cNvGraphicFramePr>
          <p:nvPr/>
        </p:nvGraphicFramePr>
        <p:xfrm>
          <a:off x="2576945" y="1579418"/>
          <a:ext cx="7852930" cy="49880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" y="1451429"/>
            <a:ext cx="12192000" cy="546056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 flipH="1">
            <a:off x="11353800" y="4862945"/>
            <a:ext cx="436418" cy="1314018"/>
          </a:xfrm>
        </p:spPr>
        <p:txBody>
          <a:bodyPr/>
          <a:lstStyle/>
          <a:p>
            <a:endParaRPr lang="en-US" dirty="0"/>
          </a:p>
        </p:txBody>
      </p:sp>
      <p:graphicFrame>
        <p:nvGraphicFramePr>
          <p:cNvPr id="7" name="Char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0953782"/>
              </p:ext>
            </p:extLst>
          </p:nvPr>
        </p:nvGraphicFramePr>
        <p:xfrm>
          <a:off x="3387437" y="1579418"/>
          <a:ext cx="7243330" cy="53766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554052" y="5150622"/>
            <a:ext cx="1620982" cy="369332"/>
          </a:xfrm>
          <a:prstGeom prst="rect">
            <a:avLst/>
          </a:prstGeom>
          <a:solidFill>
            <a:srgbClr val="C912B6"/>
          </a:solidFill>
          <a:ln>
            <a:solidFill>
              <a:srgbClr val="C912B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90-97%</a:t>
            </a: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292895" y="6436683"/>
            <a:ext cx="36576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i="1" dirty="0">
                <a:solidFill>
                  <a:srgbClr val="0070C0"/>
                </a:solidFill>
                <a:cs typeface="Arial" charset="0"/>
              </a:rPr>
              <a:t>Lakshminrusimha S et al, </a:t>
            </a:r>
            <a:r>
              <a:rPr lang="pt-BR" sz="1100" i="1" dirty="0" err="1">
                <a:solidFill>
                  <a:srgbClr val="0070C0"/>
                </a:solidFill>
                <a:cs typeface="Arial" charset="0"/>
              </a:rPr>
              <a:t>Pediatr</a:t>
            </a:r>
            <a:r>
              <a:rPr lang="pt-BR" sz="1100" i="1" dirty="0">
                <a:solidFill>
                  <a:srgbClr val="0070C0"/>
                </a:solidFill>
                <a:cs typeface="Arial" charset="0"/>
              </a:rPr>
              <a:t> Res. 2009 Nov;66(5):539-44</a:t>
            </a:r>
            <a:endParaRPr lang="en-US" sz="1100" i="1" dirty="0">
              <a:solidFill>
                <a:srgbClr val="0070C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543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25104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US" dirty="0"/>
              <a:t> </a:t>
            </a:r>
            <a:r>
              <a:rPr lang="en-US" dirty="0">
                <a:solidFill>
                  <a:srgbClr val="00FFFE"/>
                </a:solidFill>
              </a:rPr>
              <a:t>PVR Nadir at Functional Residual Capacity(FRC)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204" y="1425104"/>
            <a:ext cx="7338205" cy="5264294"/>
          </a:xfrm>
        </p:spPr>
      </p:pic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1524000" y="6427788"/>
            <a:ext cx="36576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i="1">
                <a:solidFill>
                  <a:prstClr val="black"/>
                </a:solidFill>
                <a:cs typeface="Arial" charset="0"/>
              </a:rPr>
              <a:t>Lakshminrusimha S et al, </a:t>
            </a:r>
            <a:r>
              <a:rPr lang="pt-BR" sz="1100" i="1">
                <a:solidFill>
                  <a:prstClr val="black"/>
                </a:solidFill>
                <a:cs typeface="Arial" charset="0"/>
              </a:rPr>
              <a:t>Pediatr Res. 2009 Nov;66(5):539-44</a:t>
            </a:r>
            <a:endParaRPr lang="en-US" sz="1100" i="1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59293" y="1425104"/>
            <a:ext cx="2082621" cy="461665"/>
          </a:xfrm>
          <a:prstGeom prst="rect">
            <a:avLst/>
          </a:prstGeom>
          <a:solidFill>
            <a:srgbClr val="00FFFE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</a:rPr>
              <a:t>6-8 Rib spaces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1144" y="5858401"/>
            <a:ext cx="3330028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2400" dirty="0"/>
              <a:t>Ventilation with optimal Lung Recruitment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772" y="1425104"/>
            <a:ext cx="4932976" cy="433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740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   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138" y="1930093"/>
            <a:ext cx="6766560" cy="3806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91310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arallelogram 75">
            <a:extLst>
              <a:ext uri="{FF2B5EF4-FFF2-40B4-BE49-F238E27FC236}">
                <a16:creationId xmlns:a16="http://schemas.microsoft.com/office/drawing/2014/main" id="{290EE02F-3E17-3346-0519-2D7E24F4C29E}"/>
              </a:ext>
            </a:extLst>
          </p:cNvPr>
          <p:cNvSpPr/>
          <p:nvPr/>
        </p:nvSpPr>
        <p:spPr>
          <a:xfrm>
            <a:off x="127261" y="5257524"/>
            <a:ext cx="4038726" cy="1482830"/>
          </a:xfrm>
          <a:prstGeom prst="parallelogram">
            <a:avLst/>
          </a:prstGeom>
          <a:solidFill>
            <a:srgbClr val="FF0C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If closing Duct with RV dysfunction</a:t>
            </a:r>
          </a:p>
          <a:p>
            <a:pPr algn="ctr"/>
            <a:r>
              <a:rPr lang="en-US" sz="2800" dirty="0">
                <a:solidFill>
                  <a:srgbClr val="00FF00"/>
                </a:solidFill>
              </a:rPr>
              <a:t>IV PGE1/E2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ADE8866B-95DB-6C78-0EB2-3F20D6C64FC7}"/>
              </a:ext>
            </a:extLst>
          </p:cNvPr>
          <p:cNvSpPr/>
          <p:nvPr/>
        </p:nvSpPr>
        <p:spPr>
          <a:xfrm>
            <a:off x="5393545" y="5364145"/>
            <a:ext cx="6798455" cy="149385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white"/>
                </a:solidFill>
              </a:rPr>
              <a:t>RV /LV dysfunction – </a:t>
            </a:r>
            <a:r>
              <a:rPr lang="en-US" sz="2000" dirty="0">
                <a:solidFill>
                  <a:srgbClr val="00FF00"/>
                </a:solidFill>
              </a:rPr>
              <a:t>MILRIONONE</a:t>
            </a:r>
            <a:r>
              <a:rPr lang="en-US" sz="2000" dirty="0">
                <a:solidFill>
                  <a:prstClr val="white"/>
                </a:solidFill>
              </a:rPr>
              <a:t> (0.25-0.75mcg/kg/min).</a:t>
            </a:r>
          </a:p>
          <a:p>
            <a:pPr algn="ctr"/>
            <a:r>
              <a:rPr lang="en-US" sz="2000" dirty="0" err="1">
                <a:solidFill>
                  <a:srgbClr val="00FF00"/>
                </a:solidFill>
              </a:rPr>
              <a:t>Dobutamine</a:t>
            </a:r>
            <a:r>
              <a:rPr lang="en-US" sz="2000" dirty="0">
                <a:solidFill>
                  <a:prstClr val="white"/>
                </a:solidFill>
              </a:rPr>
              <a:t> if ECHO not available or hypotension </a:t>
            </a:r>
          </a:p>
          <a:p>
            <a:pPr algn="ctr"/>
            <a:r>
              <a:rPr lang="en-US" sz="2000" dirty="0">
                <a:solidFill>
                  <a:prstClr val="white"/>
                </a:solidFill>
              </a:rPr>
              <a:t>If Refractory Hypotension consider </a:t>
            </a:r>
            <a:r>
              <a:rPr lang="en-US" sz="2000" dirty="0">
                <a:solidFill>
                  <a:srgbClr val="00FF00"/>
                </a:solidFill>
              </a:rPr>
              <a:t>VASOPRESSIN</a:t>
            </a:r>
            <a:r>
              <a:rPr lang="en-US" sz="2000" dirty="0">
                <a:solidFill>
                  <a:prstClr val="white"/>
                </a:solidFill>
              </a:rPr>
              <a:t>(0.01-0.05units/kg/hour</a:t>
            </a:r>
            <a:r>
              <a:rPr lang="en-US" dirty="0">
                <a:solidFill>
                  <a:prstClr val="white"/>
                </a:solidFill>
              </a:rPr>
              <a:t>)</a:t>
            </a:r>
          </a:p>
        </p:txBody>
      </p:sp>
      <p:sp>
        <p:nvSpPr>
          <p:cNvPr id="4" name="Terminator 3">
            <a:extLst>
              <a:ext uri="{FF2B5EF4-FFF2-40B4-BE49-F238E27FC236}">
                <a16:creationId xmlns:a16="http://schemas.microsoft.com/office/drawing/2014/main" id="{101F0B7F-4268-70A4-A5C0-45ED81937D8B}"/>
              </a:ext>
            </a:extLst>
          </p:cNvPr>
          <p:cNvSpPr/>
          <p:nvPr/>
        </p:nvSpPr>
        <p:spPr>
          <a:xfrm>
            <a:off x="2313469" y="-16648"/>
            <a:ext cx="7602747" cy="996356"/>
          </a:xfrm>
          <a:prstGeom prst="flowChartTermina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FF00"/>
                </a:solidFill>
              </a:rPr>
              <a:t>MANAGEMENT OF PULMONARY HYPERTENSION- LMICs,&gt; 35 weeks</a:t>
            </a:r>
          </a:p>
        </p:txBody>
      </p:sp>
      <p:sp>
        <p:nvSpPr>
          <p:cNvPr id="9" name="Preparation 8">
            <a:extLst>
              <a:ext uri="{FF2B5EF4-FFF2-40B4-BE49-F238E27FC236}">
                <a16:creationId xmlns:a16="http://schemas.microsoft.com/office/drawing/2014/main" id="{30502421-ABBB-DC14-7779-17950FF8D078}"/>
              </a:ext>
            </a:extLst>
          </p:cNvPr>
          <p:cNvSpPr/>
          <p:nvPr/>
        </p:nvSpPr>
        <p:spPr>
          <a:xfrm>
            <a:off x="-101877" y="702239"/>
            <a:ext cx="2833371" cy="2705928"/>
          </a:xfrm>
          <a:prstGeom prst="flowChartPreparation">
            <a:avLst/>
          </a:prstGeom>
          <a:solidFill>
            <a:srgbClr val="00FF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1300" b="1" u="sng" dirty="0">
                <a:solidFill>
                  <a:srgbClr val="DDDDDD">
                    <a:lumMod val="50000"/>
                  </a:srgbClr>
                </a:solidFill>
              </a:rPr>
              <a:t>OPTIMIZE CARDIOPULMONARY MECHANICS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DDDDDD">
                    <a:lumMod val="50000"/>
                  </a:srgbClr>
                </a:solidFill>
              </a:rPr>
              <a:t>Lung recruitment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DDDDDD">
                    <a:lumMod val="50000"/>
                  </a:srgbClr>
                </a:solidFill>
              </a:rPr>
              <a:t>“Gentle ventilation" strategy,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FFFF00"/>
                </a:solidFill>
              </a:rPr>
              <a:t>PaCO2= 45-60mmHg</a:t>
            </a:r>
            <a:endParaRPr lang="en-US" sz="1200" b="1" dirty="0">
              <a:solidFill>
                <a:srgbClr val="DDDDDD">
                  <a:lumMod val="50000"/>
                </a:srgbClr>
              </a:solidFill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DDDDDD">
                    <a:lumMod val="50000"/>
                  </a:srgbClr>
                </a:solidFill>
              </a:rPr>
              <a:t>2DECHO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DDDDDD">
                    <a:lumMod val="50000"/>
                  </a:srgbClr>
                </a:solidFill>
              </a:rPr>
              <a:t>Avoid/treat acidosis, infection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E4E7F1-E532-52AA-C0C4-C66A2275D46C}"/>
              </a:ext>
            </a:extLst>
          </p:cNvPr>
          <p:cNvSpPr/>
          <p:nvPr/>
        </p:nvSpPr>
        <p:spPr>
          <a:xfrm>
            <a:off x="6680527" y="1833772"/>
            <a:ext cx="2636206" cy="899081"/>
          </a:xfrm>
          <a:prstGeom prst="rect">
            <a:avLst/>
          </a:prstGeom>
          <a:solidFill>
            <a:schemeClr val="tx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prstClr val="white"/>
                </a:solidFill>
              </a:rPr>
              <a:t> IV fluid bolus 10ml/kg</a:t>
            </a:r>
          </a:p>
          <a:p>
            <a:r>
              <a:rPr lang="en-US" sz="2000" dirty="0">
                <a:solidFill>
                  <a:prstClr val="white"/>
                </a:solidFill>
              </a:rPr>
              <a:t>  Max - 2 times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AAFA04-286E-473A-3D19-934D6DF0E977}"/>
              </a:ext>
            </a:extLst>
          </p:cNvPr>
          <p:cNvSpPr/>
          <p:nvPr/>
        </p:nvSpPr>
        <p:spPr>
          <a:xfrm>
            <a:off x="2538902" y="2919621"/>
            <a:ext cx="2078372" cy="1416882"/>
          </a:xfrm>
          <a:prstGeom prst="rect">
            <a:avLst/>
          </a:prstGeom>
          <a:solidFill>
            <a:srgbClr val="FFC0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u="sng" dirty="0">
                <a:solidFill>
                  <a:srgbClr val="FF0000"/>
                </a:solidFill>
              </a:rPr>
              <a:t>Clinical /Echo -PPHN</a:t>
            </a:r>
          </a:p>
          <a:p>
            <a:pPr algn="ctr"/>
            <a:r>
              <a:rPr lang="en-US" b="1" u="sng" dirty="0">
                <a:solidFill>
                  <a:srgbClr val="7030A0"/>
                </a:solidFill>
              </a:rPr>
              <a:t>SILDENAFIL IV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B1B04DA-9893-D338-4EFB-5D73824FA086}"/>
              </a:ext>
            </a:extLst>
          </p:cNvPr>
          <p:cNvSpPr/>
          <p:nvPr/>
        </p:nvSpPr>
        <p:spPr>
          <a:xfrm>
            <a:off x="6311668" y="2924140"/>
            <a:ext cx="5572178" cy="193306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u="sng" dirty="0">
                <a:solidFill>
                  <a:prstClr val="white"/>
                </a:solidFill>
              </a:rPr>
              <a:t>LV function, narrow pulse pressure- </a:t>
            </a:r>
          </a:p>
          <a:p>
            <a:pPr algn="ctr"/>
            <a:r>
              <a:rPr lang="en-US" sz="2400" b="1" u="sng" dirty="0">
                <a:solidFill>
                  <a:srgbClr val="FFFF00"/>
                </a:solidFill>
              </a:rPr>
              <a:t>Adrenaline (0.05-0.4mic/kg/min.</a:t>
            </a:r>
          </a:p>
          <a:p>
            <a:pPr algn="ctr"/>
            <a:r>
              <a:rPr lang="en-US" sz="2400" b="1" u="sng" dirty="0">
                <a:solidFill>
                  <a:prstClr val="white"/>
                </a:solidFill>
              </a:rPr>
              <a:t>If sepsis,  SVR , wide pulse pressure </a:t>
            </a:r>
            <a:endParaRPr lang="en-US" b="1" u="sng" dirty="0">
              <a:solidFill>
                <a:prstClr val="white"/>
              </a:solidFill>
            </a:endParaRPr>
          </a:p>
          <a:p>
            <a:pPr algn="ctr"/>
            <a:r>
              <a:rPr lang="en-US" sz="2400" b="1" u="sng" dirty="0">
                <a:solidFill>
                  <a:srgbClr val="FFFF00"/>
                </a:solidFill>
              </a:rPr>
              <a:t>Nor Adrenaline((0.05-0.4mic/kg/min</a:t>
            </a:r>
          </a:p>
          <a:p>
            <a:pPr algn="ctr"/>
            <a:r>
              <a:rPr lang="en-US" sz="2000" b="1" u="sng" dirty="0">
                <a:solidFill>
                  <a:srgbClr val="00FF00"/>
                </a:solidFill>
              </a:rPr>
              <a:t>Add Hydrocortisone 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618D2C6-F178-EA2F-A34E-FF213B11BD51}"/>
              </a:ext>
            </a:extLst>
          </p:cNvPr>
          <p:cNvCxnSpPr/>
          <p:nvPr/>
        </p:nvCxnSpPr>
        <p:spPr>
          <a:xfrm>
            <a:off x="3807579" y="1664216"/>
            <a:ext cx="3694454" cy="71509"/>
          </a:xfrm>
          <a:prstGeom prst="line">
            <a:avLst/>
          </a:prstGeom>
          <a:ln w="285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60BD156-05D0-9CE9-2DEF-952B6CFFE7D5}"/>
              </a:ext>
            </a:extLst>
          </p:cNvPr>
          <p:cNvCxnSpPr>
            <a:cxnSpLocks/>
          </p:cNvCxnSpPr>
          <p:nvPr/>
        </p:nvCxnSpPr>
        <p:spPr>
          <a:xfrm>
            <a:off x="3807579" y="1629404"/>
            <a:ext cx="2" cy="1293655"/>
          </a:xfrm>
          <a:prstGeom prst="straightConnector1">
            <a:avLst/>
          </a:prstGeom>
          <a:ln w="2857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6FA9EAA-C941-A055-3DB3-AD5B61D0BB9F}"/>
              </a:ext>
            </a:extLst>
          </p:cNvPr>
          <p:cNvCxnSpPr/>
          <p:nvPr/>
        </p:nvCxnSpPr>
        <p:spPr>
          <a:xfrm flipH="1">
            <a:off x="8242323" y="4869611"/>
            <a:ext cx="33652" cy="472540"/>
          </a:xfrm>
          <a:prstGeom prst="straightConnector1">
            <a:avLst/>
          </a:prstGeom>
          <a:ln w="2857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ACA5F53-73A0-C523-1952-C3251833C43C}"/>
              </a:ext>
            </a:extLst>
          </p:cNvPr>
          <p:cNvCxnSpPr/>
          <p:nvPr/>
        </p:nvCxnSpPr>
        <p:spPr>
          <a:xfrm>
            <a:off x="3120887" y="4780411"/>
            <a:ext cx="3190780" cy="0"/>
          </a:xfrm>
          <a:prstGeom prst="line">
            <a:avLst/>
          </a:prstGeom>
          <a:ln w="285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FFB2C21-5A88-AE2E-0D71-D0F6C7960037}"/>
              </a:ext>
            </a:extLst>
          </p:cNvPr>
          <p:cNvCxnSpPr/>
          <p:nvPr/>
        </p:nvCxnSpPr>
        <p:spPr>
          <a:xfrm flipH="1">
            <a:off x="8409772" y="9069083"/>
            <a:ext cx="228924" cy="341154"/>
          </a:xfrm>
          <a:prstGeom prst="line">
            <a:avLst/>
          </a:prstGeom>
          <a:ln w="285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A8772FD8-AEBF-8B85-4ABD-E58F32019604}"/>
              </a:ext>
            </a:extLst>
          </p:cNvPr>
          <p:cNvCxnSpPr/>
          <p:nvPr/>
        </p:nvCxnSpPr>
        <p:spPr>
          <a:xfrm>
            <a:off x="6311667" y="1068907"/>
            <a:ext cx="0" cy="723624"/>
          </a:xfrm>
          <a:prstGeom prst="line">
            <a:avLst/>
          </a:prstGeom>
          <a:ln w="285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 flipH="1">
            <a:off x="9916216" y="5619150"/>
            <a:ext cx="615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494718" y="1236469"/>
            <a:ext cx="1781257" cy="461665"/>
          </a:xfrm>
          <a:prstGeom prst="rect">
            <a:avLst/>
          </a:prstGeom>
          <a:solidFill>
            <a:srgbClr val="00FF00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MBP  &lt;45-50</a:t>
            </a:r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7998630" y="3791057"/>
            <a:ext cx="1" cy="350382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>
            <a:off x="6680527" y="3140265"/>
            <a:ext cx="17129" cy="502301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5601400" y="4869611"/>
            <a:ext cx="1026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FF00"/>
                </a:solidFill>
              </a:rPr>
              <a:t>2DECHO 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E6FA9EAA-C941-A055-3DB3-AD5B61D0BB9F}"/>
              </a:ext>
            </a:extLst>
          </p:cNvPr>
          <p:cNvCxnSpPr/>
          <p:nvPr/>
        </p:nvCxnSpPr>
        <p:spPr>
          <a:xfrm>
            <a:off x="7998630" y="2604087"/>
            <a:ext cx="0" cy="315534"/>
          </a:xfrm>
          <a:prstGeom prst="straightConnector1">
            <a:avLst/>
          </a:prstGeom>
          <a:ln w="2857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E6FA9EAA-C941-A055-3DB3-AD5B61D0BB9F}"/>
              </a:ext>
            </a:extLst>
          </p:cNvPr>
          <p:cNvCxnSpPr/>
          <p:nvPr/>
        </p:nvCxnSpPr>
        <p:spPr>
          <a:xfrm>
            <a:off x="3120886" y="4761756"/>
            <a:ext cx="0" cy="495768"/>
          </a:xfrm>
          <a:prstGeom prst="straightConnector1">
            <a:avLst/>
          </a:prstGeom>
          <a:ln w="2857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3410341" y="6412796"/>
            <a:ext cx="2413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@ </a:t>
            </a:r>
            <a:r>
              <a:rPr lang="en-US" sz="2800" dirty="0" err="1">
                <a:solidFill>
                  <a:srgbClr val="FF0000"/>
                </a:solidFill>
              </a:rPr>
              <a:t>Yogen</a:t>
            </a:r>
            <a:r>
              <a:rPr lang="en-US" sz="2800" dirty="0">
                <a:solidFill>
                  <a:srgbClr val="FF0000"/>
                </a:solidFill>
              </a:rPr>
              <a:t> Singh </a:t>
            </a:r>
          </a:p>
        </p:txBody>
      </p:sp>
    </p:spTree>
    <p:extLst>
      <p:ext uri="{BB962C8B-B14F-4D97-AF65-F5344CB8AC3E}">
        <p14:creationId xmlns:p14="http://schemas.microsoft.com/office/powerpoint/2010/main" val="30590727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arallelogram 75">
            <a:extLst>
              <a:ext uri="{FF2B5EF4-FFF2-40B4-BE49-F238E27FC236}">
                <a16:creationId xmlns:a16="http://schemas.microsoft.com/office/drawing/2014/main" id="{290EE02F-3E17-3346-0519-2D7E24F4C29E}"/>
              </a:ext>
            </a:extLst>
          </p:cNvPr>
          <p:cNvSpPr/>
          <p:nvPr/>
        </p:nvSpPr>
        <p:spPr>
          <a:xfrm>
            <a:off x="13776" y="49864"/>
            <a:ext cx="4038726" cy="1482830"/>
          </a:xfrm>
          <a:prstGeom prst="parallelogram">
            <a:avLst/>
          </a:prstGeom>
          <a:solidFill>
            <a:srgbClr val="EFAA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ADE8866B-95DB-6C78-0EB2-3F20D6C64FC7}"/>
              </a:ext>
            </a:extLst>
          </p:cNvPr>
          <p:cNvSpPr/>
          <p:nvPr/>
        </p:nvSpPr>
        <p:spPr>
          <a:xfrm>
            <a:off x="356839" y="1705960"/>
            <a:ext cx="5564458" cy="123814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rminator 3">
            <a:extLst>
              <a:ext uri="{FF2B5EF4-FFF2-40B4-BE49-F238E27FC236}">
                <a16:creationId xmlns:a16="http://schemas.microsoft.com/office/drawing/2014/main" id="{101F0B7F-4268-70A4-A5C0-45ED81937D8B}"/>
              </a:ext>
            </a:extLst>
          </p:cNvPr>
          <p:cNvSpPr/>
          <p:nvPr/>
        </p:nvSpPr>
        <p:spPr>
          <a:xfrm>
            <a:off x="4068904" y="45140"/>
            <a:ext cx="4935935" cy="659711"/>
          </a:xfrm>
          <a:prstGeom prst="flowChartTerminator">
            <a:avLst/>
          </a:prstGeom>
          <a:solidFill>
            <a:srgbClr val="C912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MANAGEMENT OF PULMONARY HYPERTENSION- LMICs</a:t>
            </a:r>
          </a:p>
        </p:txBody>
      </p:sp>
      <p:sp>
        <p:nvSpPr>
          <p:cNvPr id="5" name="Document 4">
            <a:extLst>
              <a:ext uri="{FF2B5EF4-FFF2-40B4-BE49-F238E27FC236}">
                <a16:creationId xmlns:a16="http://schemas.microsoft.com/office/drawing/2014/main" id="{AEFF7726-D8A1-F27F-1BEF-56567DCFA537}"/>
              </a:ext>
            </a:extLst>
          </p:cNvPr>
          <p:cNvSpPr/>
          <p:nvPr/>
        </p:nvSpPr>
        <p:spPr>
          <a:xfrm>
            <a:off x="258323" y="45141"/>
            <a:ext cx="3388520" cy="1613714"/>
          </a:xfrm>
          <a:prstGeom prst="flowChartDocumen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u="sng" dirty="0"/>
              <a:t>ECHO GUIDE </a:t>
            </a:r>
          </a:p>
          <a:p>
            <a:r>
              <a:rPr lang="en-US" sz="1200" dirty="0"/>
              <a:t>1. </a:t>
            </a:r>
            <a:r>
              <a:rPr lang="en-US" sz="1200" b="1" dirty="0"/>
              <a:t>PFO</a:t>
            </a:r>
            <a:r>
              <a:rPr lang="en-US" sz="1200" dirty="0"/>
              <a:t>: R</a:t>
            </a:r>
            <a:r>
              <a:rPr lang="en-IN" sz="1200" dirty="0">
                <a:latin typeface="Chalkboard" panose="03050602040202020205" pitchFamily="66" charset="77"/>
              </a:rPr>
              <a:t>→</a:t>
            </a:r>
            <a:r>
              <a:rPr lang="en-US" sz="1200" dirty="0"/>
              <a:t>L or BD shunt</a:t>
            </a:r>
          </a:p>
          <a:p>
            <a:r>
              <a:rPr lang="en-US" sz="1200" dirty="0"/>
              <a:t>2. </a:t>
            </a:r>
            <a:r>
              <a:rPr lang="en-US" sz="1200" b="1" dirty="0"/>
              <a:t>PDA</a:t>
            </a:r>
            <a:r>
              <a:rPr lang="en-US" sz="1200" dirty="0"/>
              <a:t>: R</a:t>
            </a:r>
            <a:r>
              <a:rPr lang="en-IN" sz="1200" dirty="0">
                <a:latin typeface="Chalkboard" panose="03050602040202020205" pitchFamily="66" charset="77"/>
              </a:rPr>
              <a:t>→</a:t>
            </a:r>
            <a:r>
              <a:rPr lang="en-US" sz="1200" dirty="0"/>
              <a:t>L or BD shunt</a:t>
            </a:r>
          </a:p>
          <a:p>
            <a:r>
              <a:rPr lang="en-US" sz="1200" dirty="0"/>
              <a:t>3. </a:t>
            </a:r>
            <a:r>
              <a:rPr lang="en-US" sz="1200" b="1" dirty="0"/>
              <a:t>Ventricular septum</a:t>
            </a:r>
            <a:r>
              <a:rPr lang="en-US" sz="1200" dirty="0"/>
              <a:t>: "flattening" / "leftward bowing"</a:t>
            </a:r>
          </a:p>
          <a:p>
            <a:r>
              <a:rPr lang="en-US" sz="1200" dirty="0"/>
              <a:t>4. </a:t>
            </a:r>
            <a:r>
              <a:rPr lang="en-US" sz="1200" b="1" dirty="0"/>
              <a:t>Ventricular dysfunction </a:t>
            </a:r>
            <a:r>
              <a:rPr lang="en-US" sz="1200" dirty="0"/>
              <a:t>(RV and/or LV)</a:t>
            </a:r>
          </a:p>
          <a:p>
            <a:r>
              <a:rPr lang="en-US" sz="1200" dirty="0"/>
              <a:t>5. Confirm normal anatomy,pulmonary veins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66A7763-CEEF-548C-DF3F-AFD674A4DFBE}"/>
              </a:ext>
            </a:extLst>
          </p:cNvPr>
          <p:cNvSpPr/>
          <p:nvPr/>
        </p:nvSpPr>
        <p:spPr>
          <a:xfrm>
            <a:off x="543197" y="1810973"/>
            <a:ext cx="2282425" cy="98970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u="sng" dirty="0">
                <a:solidFill>
                  <a:schemeClr val="tx1"/>
                </a:solidFill>
              </a:rPr>
              <a:t>MONITORING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tx1"/>
                </a:solidFill>
              </a:rPr>
              <a:t>Arterial line (IBP)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rgbClr val="FFFF00"/>
                </a:solidFill>
              </a:rPr>
              <a:t>Pre- and post-ductal sats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chemeClr val="tx1"/>
                </a:solidFill>
              </a:rPr>
              <a:t>OI</a:t>
            </a:r>
            <a:r>
              <a:rPr lang="en-US" sz="1200" dirty="0">
                <a:solidFill>
                  <a:schemeClr val="tx1"/>
                </a:solidFill>
              </a:rPr>
              <a:t> = (MAP x FiO2)/ PaO2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rgbClr val="FFFF00"/>
                </a:solidFill>
              </a:rPr>
              <a:t>OSI =(</a:t>
            </a:r>
            <a:r>
              <a:rPr lang="en-US" sz="1200" dirty="0" err="1">
                <a:solidFill>
                  <a:srgbClr val="FFFF00"/>
                </a:solidFill>
              </a:rPr>
              <a:t>MAPx</a:t>
            </a:r>
            <a:r>
              <a:rPr lang="en-US" sz="1200" dirty="0">
                <a:solidFill>
                  <a:srgbClr val="FFFF00"/>
                </a:solidFill>
              </a:rPr>
              <a:t> FiO2)/SPO2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22DDA34-873B-7E99-34FB-A6D5C538117D}"/>
              </a:ext>
            </a:extLst>
          </p:cNvPr>
          <p:cNvSpPr/>
          <p:nvPr/>
        </p:nvSpPr>
        <p:spPr>
          <a:xfrm>
            <a:off x="3195471" y="1776322"/>
            <a:ext cx="2528047" cy="10896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u="sng" dirty="0">
                <a:solidFill>
                  <a:schemeClr val="tx1"/>
                </a:solidFill>
              </a:rPr>
              <a:t>TARGETS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Preductal sats:  92-97%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Mean BP: Age appropriate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Arterial pH 7.3+ while critically ill</a:t>
            </a:r>
          </a:p>
          <a:p>
            <a:r>
              <a:rPr lang="en-US" sz="1200" dirty="0">
                <a:solidFill>
                  <a:schemeClr val="tx1"/>
                </a:solidFill>
              </a:rPr>
              <a:t>     (liberalize to 7.25 once stable)</a:t>
            </a:r>
          </a:p>
        </p:txBody>
      </p:sp>
      <p:sp>
        <p:nvSpPr>
          <p:cNvPr id="9" name="Preparation 8">
            <a:extLst>
              <a:ext uri="{FF2B5EF4-FFF2-40B4-BE49-F238E27FC236}">
                <a16:creationId xmlns:a16="http://schemas.microsoft.com/office/drawing/2014/main" id="{30502421-ABBB-DC14-7779-17950FF8D078}"/>
              </a:ext>
            </a:extLst>
          </p:cNvPr>
          <p:cNvSpPr/>
          <p:nvPr/>
        </p:nvSpPr>
        <p:spPr>
          <a:xfrm>
            <a:off x="6815865" y="715833"/>
            <a:ext cx="5376135" cy="2271777"/>
          </a:xfrm>
          <a:prstGeom prst="flowChartPreparation">
            <a:avLst/>
          </a:prstGeom>
          <a:solidFill>
            <a:srgbClr val="00FF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1300" b="1" u="sng" dirty="0">
                <a:solidFill>
                  <a:schemeClr val="accent1">
                    <a:lumMod val="50000"/>
                  </a:schemeClr>
                </a:solidFill>
              </a:rPr>
              <a:t>OPTIMIZE CARDIOPULMONARY MECHANICS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</a:rPr>
              <a:t>Lung recruitment/optimal MAP (HFOV)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</a:rPr>
              <a:t>“Gentle ventilation" strategy,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FFFF00"/>
                </a:solidFill>
              </a:rPr>
              <a:t>PaCO2= 45-60mmHg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</a:rPr>
              <a:t>Early surfactant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</a:rPr>
              <a:t>BP normal for age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</a:rPr>
              <a:t>Avoid/treat acidosis, infection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</a:rPr>
              <a:t>Adequate sedation/</a:t>
            </a:r>
            <a:r>
              <a:rPr lang="en-US" sz="1200" b="1" dirty="0" err="1">
                <a:solidFill>
                  <a:schemeClr val="accent1">
                    <a:lumMod val="50000"/>
                  </a:schemeClr>
                </a:solidFill>
              </a:rPr>
              <a:t>analagesia</a:t>
            </a:r>
            <a:endParaRPr lang="en-US" sz="1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A0F077-6A3E-F18E-C0EC-7C20960C5BEB}"/>
              </a:ext>
            </a:extLst>
          </p:cNvPr>
          <p:cNvSpPr/>
          <p:nvPr/>
        </p:nvSpPr>
        <p:spPr>
          <a:xfrm>
            <a:off x="258323" y="3019314"/>
            <a:ext cx="1753498" cy="451821"/>
          </a:xfrm>
          <a:prstGeom prst="rect">
            <a:avLst/>
          </a:prstGeom>
          <a:solidFill>
            <a:srgbClr val="91F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HYPOXEMIA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E4E7F1-E532-52AA-C0C4-C66A2275D46C}"/>
              </a:ext>
            </a:extLst>
          </p:cNvPr>
          <p:cNvSpPr/>
          <p:nvPr/>
        </p:nvSpPr>
        <p:spPr>
          <a:xfrm>
            <a:off x="9600448" y="5254419"/>
            <a:ext cx="2304093" cy="1530687"/>
          </a:xfrm>
          <a:prstGeom prst="rect">
            <a:avLst/>
          </a:prstGeom>
          <a:solidFill>
            <a:schemeClr val="tx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/>
              <a:t>Systemic BP  -Normal or Low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AAFA04-286E-473A-3D19-934D6DF0E977}"/>
              </a:ext>
            </a:extLst>
          </p:cNvPr>
          <p:cNvSpPr/>
          <p:nvPr/>
        </p:nvSpPr>
        <p:spPr>
          <a:xfrm>
            <a:off x="1402092" y="5200409"/>
            <a:ext cx="2266635" cy="159993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u="sng" dirty="0">
                <a:solidFill>
                  <a:srgbClr val="FF0000"/>
                </a:solidFill>
              </a:rPr>
              <a:t>RV Dysfunction/</a:t>
            </a:r>
          </a:p>
          <a:p>
            <a:pPr algn="ctr"/>
            <a:r>
              <a:rPr lang="en-US" sz="1600" b="1" u="sng" dirty="0">
                <a:solidFill>
                  <a:srgbClr val="FF0000"/>
                </a:solidFill>
              </a:rPr>
              <a:t>LV –Normal</a:t>
            </a:r>
          </a:p>
          <a:p>
            <a:pPr algn="ctr"/>
            <a:r>
              <a:rPr lang="en-US" sz="1400" b="1" u="sng" dirty="0"/>
              <a:t>SBP- Normal </a:t>
            </a:r>
          </a:p>
          <a:p>
            <a:pPr algn="ctr"/>
            <a:r>
              <a:rPr lang="en-US" sz="1400" b="1" u="sng" dirty="0"/>
              <a:t>SBP –Low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B1B04DA-9893-D338-4EFB-5D73824FA086}"/>
              </a:ext>
            </a:extLst>
          </p:cNvPr>
          <p:cNvSpPr/>
          <p:nvPr/>
        </p:nvSpPr>
        <p:spPr>
          <a:xfrm>
            <a:off x="4956174" y="5258067"/>
            <a:ext cx="2442581" cy="159993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u="sng" dirty="0">
                <a:solidFill>
                  <a:srgbClr val="FF0000"/>
                </a:solidFill>
              </a:rPr>
              <a:t>LV dysfunction+/- RV dysfunction </a:t>
            </a:r>
          </a:p>
          <a:p>
            <a:pPr algn="ctr"/>
            <a:r>
              <a:rPr lang="en-US" sz="1400" b="1" u="sng" dirty="0"/>
              <a:t>SBP –Normal </a:t>
            </a:r>
          </a:p>
          <a:p>
            <a:pPr algn="ctr"/>
            <a:r>
              <a:rPr lang="en-US" sz="1400" b="1" u="sng" dirty="0"/>
              <a:t>SBP- Low</a:t>
            </a:r>
          </a:p>
        </p:txBody>
      </p:sp>
      <p:sp>
        <p:nvSpPr>
          <p:cNvPr id="15" name="Round Diagonal Corner of Rectangle 14">
            <a:extLst>
              <a:ext uri="{FF2B5EF4-FFF2-40B4-BE49-F238E27FC236}">
                <a16:creationId xmlns:a16="http://schemas.microsoft.com/office/drawing/2014/main" id="{445A0E5F-A787-1293-EBA1-3F2DEA76BDAA}"/>
              </a:ext>
            </a:extLst>
          </p:cNvPr>
          <p:cNvSpPr/>
          <p:nvPr/>
        </p:nvSpPr>
        <p:spPr>
          <a:xfrm>
            <a:off x="2049170" y="2939292"/>
            <a:ext cx="3443146" cy="914400"/>
          </a:xfrm>
          <a:prstGeom prst="round2DiagRect">
            <a:avLst/>
          </a:prstGeom>
          <a:solidFill>
            <a:srgbClr val="FFB52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u="sng" dirty="0">
                <a:solidFill>
                  <a:schemeClr val="tx1"/>
                </a:solidFill>
              </a:rPr>
              <a:t>OXYGEN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FiO2 to target preductal saturations 92-98%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Avoid prolonged excessive oxygen: actively wean FiO2 for pre-ductal sats &gt; 95%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CEE8CDC-1E35-9AF0-14C2-E686D7C81649}"/>
              </a:ext>
            </a:extLst>
          </p:cNvPr>
          <p:cNvSpPr/>
          <p:nvPr/>
        </p:nvSpPr>
        <p:spPr>
          <a:xfrm>
            <a:off x="8411586" y="3049120"/>
            <a:ext cx="1753498" cy="605457"/>
          </a:xfrm>
          <a:prstGeom prst="rect">
            <a:avLst/>
          </a:prstGeom>
          <a:solidFill>
            <a:srgbClr val="FF3E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Normal LV &amp;</a:t>
            </a:r>
            <a:r>
              <a:rPr lang="en-US" b="1"/>
              <a:t>RV dysfunction </a:t>
            </a:r>
            <a:endParaRPr lang="en-US" b="1" dirty="0"/>
          </a:p>
        </p:txBody>
      </p:sp>
      <p:sp>
        <p:nvSpPr>
          <p:cNvPr id="2" name="Decision 1">
            <a:extLst>
              <a:ext uri="{FF2B5EF4-FFF2-40B4-BE49-F238E27FC236}">
                <a16:creationId xmlns:a16="http://schemas.microsoft.com/office/drawing/2014/main" id="{B9B766CD-A40F-DF7D-FA20-422B27FCEE96}"/>
              </a:ext>
            </a:extLst>
          </p:cNvPr>
          <p:cNvSpPr/>
          <p:nvPr/>
        </p:nvSpPr>
        <p:spPr>
          <a:xfrm>
            <a:off x="3707011" y="3807446"/>
            <a:ext cx="2040779" cy="797228"/>
          </a:xfrm>
          <a:prstGeom prst="flowChartDecisi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No</a:t>
            </a:r>
          </a:p>
        </p:txBody>
      </p:sp>
      <p:sp>
        <p:nvSpPr>
          <p:cNvPr id="19" name="Decision 18">
            <a:extLst>
              <a:ext uri="{FF2B5EF4-FFF2-40B4-BE49-F238E27FC236}">
                <a16:creationId xmlns:a16="http://schemas.microsoft.com/office/drawing/2014/main" id="{463EE8AB-BE08-8933-8496-6581F178F910}"/>
              </a:ext>
            </a:extLst>
          </p:cNvPr>
          <p:cNvSpPr/>
          <p:nvPr/>
        </p:nvSpPr>
        <p:spPr>
          <a:xfrm>
            <a:off x="10508666" y="3685758"/>
            <a:ext cx="1395875" cy="846291"/>
          </a:xfrm>
          <a:prstGeom prst="flowChartDecision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FF00"/>
                </a:solidFill>
              </a:rPr>
              <a:t>Yes </a:t>
            </a:r>
            <a:endParaRPr lang="en-US" sz="2800" b="1" dirty="0">
              <a:solidFill>
                <a:srgbClr val="FFFF00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84E1D12-7010-B03D-0DCE-B028D0665264}"/>
              </a:ext>
            </a:extLst>
          </p:cNvPr>
          <p:cNvCxnSpPr>
            <a:stCxn id="10" idx="3"/>
          </p:cNvCxnSpPr>
          <p:nvPr/>
        </p:nvCxnSpPr>
        <p:spPr>
          <a:xfrm flipV="1">
            <a:off x="2011821" y="3245224"/>
            <a:ext cx="4531939" cy="1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5FC23EB-E9D4-BB83-8668-54020511D843}"/>
              </a:ext>
            </a:extLst>
          </p:cNvPr>
          <p:cNvCxnSpPr>
            <a:stCxn id="18" idx="2"/>
          </p:cNvCxnSpPr>
          <p:nvPr/>
        </p:nvCxnSpPr>
        <p:spPr>
          <a:xfrm>
            <a:off x="9288335" y="3654577"/>
            <a:ext cx="0" cy="39823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618D2C6-F178-EA2F-A34E-FF213B11BD51}"/>
              </a:ext>
            </a:extLst>
          </p:cNvPr>
          <p:cNvCxnSpPr/>
          <p:nvPr/>
        </p:nvCxnSpPr>
        <p:spPr>
          <a:xfrm>
            <a:off x="5492316" y="4052807"/>
            <a:ext cx="4920324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60BD156-05D0-9CE9-2DEF-952B6CFFE7D5}"/>
              </a:ext>
            </a:extLst>
          </p:cNvPr>
          <p:cNvCxnSpPr>
            <a:cxnSpLocks/>
          </p:cNvCxnSpPr>
          <p:nvPr/>
        </p:nvCxnSpPr>
        <p:spPr>
          <a:xfrm>
            <a:off x="3803660" y="4997801"/>
            <a:ext cx="0" cy="336176"/>
          </a:xfrm>
          <a:prstGeom prst="straightConnector1">
            <a:avLst/>
          </a:prstGeom>
          <a:ln w="2857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6FA9EAA-C941-A055-3DB3-AD5B61D0BB9F}"/>
              </a:ext>
            </a:extLst>
          </p:cNvPr>
          <p:cNvCxnSpPr/>
          <p:nvPr/>
        </p:nvCxnSpPr>
        <p:spPr>
          <a:xfrm>
            <a:off x="5689947" y="4933481"/>
            <a:ext cx="0" cy="336176"/>
          </a:xfrm>
          <a:prstGeom prst="straightConnector1">
            <a:avLst/>
          </a:prstGeom>
          <a:ln w="2857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ACA5F53-73A0-C523-1952-C3251833C43C}"/>
              </a:ext>
            </a:extLst>
          </p:cNvPr>
          <p:cNvCxnSpPr/>
          <p:nvPr/>
        </p:nvCxnSpPr>
        <p:spPr>
          <a:xfrm>
            <a:off x="3783157" y="4997801"/>
            <a:ext cx="1906790" cy="0"/>
          </a:xfrm>
          <a:prstGeom prst="line">
            <a:avLst/>
          </a:prstGeom>
          <a:ln w="285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FFB2C21-5A88-AE2E-0D71-D0F6C7960037}"/>
              </a:ext>
            </a:extLst>
          </p:cNvPr>
          <p:cNvCxnSpPr>
            <a:stCxn id="2" idx="2"/>
          </p:cNvCxnSpPr>
          <p:nvPr/>
        </p:nvCxnSpPr>
        <p:spPr>
          <a:xfrm flipH="1">
            <a:off x="4727400" y="4604674"/>
            <a:ext cx="1" cy="341154"/>
          </a:xfrm>
          <a:prstGeom prst="line">
            <a:avLst/>
          </a:prstGeom>
          <a:ln w="285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A8772FD8-AEBF-8B85-4ABD-E58F32019604}"/>
              </a:ext>
            </a:extLst>
          </p:cNvPr>
          <p:cNvCxnSpPr>
            <a:stCxn id="4" idx="2"/>
          </p:cNvCxnSpPr>
          <p:nvPr/>
        </p:nvCxnSpPr>
        <p:spPr>
          <a:xfrm flipH="1">
            <a:off x="6515946" y="704851"/>
            <a:ext cx="20926" cy="2559049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DBA4BD6A-12AB-7745-D1C1-91EF57DDACC3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6543760" y="1849078"/>
            <a:ext cx="272105" cy="2644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E6FA9EAA-C941-A055-3DB3-AD5B61D0BB9F}"/>
              </a:ext>
            </a:extLst>
          </p:cNvPr>
          <p:cNvCxnSpPr/>
          <p:nvPr/>
        </p:nvCxnSpPr>
        <p:spPr>
          <a:xfrm>
            <a:off x="11193744" y="4604674"/>
            <a:ext cx="12859" cy="496895"/>
          </a:xfrm>
          <a:prstGeom prst="straightConnector1">
            <a:avLst/>
          </a:prstGeom>
          <a:ln w="2857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9362882" y="4997801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997897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13110" cy="135448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US" dirty="0"/>
              <a:t>       Goal Directed therapy in PPHN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https://d3ut7gn5xj4nc2.cloudfront.net/content/neoreviews/16/12/e680/F4.large.jpg?width=800&amp;height=600&amp;carousel=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43981" y="1324279"/>
            <a:ext cx="8087571" cy="54367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509533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B4756C-F71A-0BBE-6891-077246C142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073" y="921893"/>
            <a:ext cx="5492927" cy="56213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248AFC-14A6-C6EB-D94C-063316E82386}"/>
              </a:ext>
            </a:extLst>
          </p:cNvPr>
          <p:cNvSpPr txBox="1"/>
          <p:nvPr/>
        </p:nvSpPr>
        <p:spPr>
          <a:xfrm>
            <a:off x="1573968" y="314795"/>
            <a:ext cx="8844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prstClr val="white"/>
                </a:solidFill>
              </a:rPr>
              <a:t>Optimising</a:t>
            </a:r>
            <a:r>
              <a:rPr lang="en-US" sz="2400" b="1" dirty="0">
                <a:solidFill>
                  <a:prstClr val="white"/>
                </a:solidFill>
              </a:rPr>
              <a:t> lung volume       sine quo non of  neonatal ventilation</a:t>
            </a:r>
            <a:endParaRPr lang="en-AE" sz="2400" b="1" dirty="0">
              <a:solidFill>
                <a:prstClr val="whit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4F4A89-06A8-5DFB-41A6-0AE939858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7335" y="2070204"/>
            <a:ext cx="5563376" cy="332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3546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BF3C4-370E-A20E-0856-C29DABF27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241" y="2415474"/>
            <a:ext cx="5206547" cy="4276271"/>
          </a:xfrm>
        </p:spPr>
        <p:txBody>
          <a:bodyPr>
            <a:normAutofit fontScale="90000"/>
          </a:bodyPr>
          <a:lstStyle/>
          <a:p>
            <a:br>
              <a:rPr lang="en-US" sz="3100" b="1" dirty="0">
                <a:solidFill>
                  <a:srgbClr val="FFC000"/>
                </a:solidFill>
              </a:rPr>
            </a:br>
            <a:br>
              <a:rPr lang="en-US" sz="3100" b="1" dirty="0">
                <a:solidFill>
                  <a:srgbClr val="FFC000"/>
                </a:solidFill>
              </a:rPr>
            </a:br>
            <a:r>
              <a:rPr lang="en-US" sz="3100" b="1" dirty="0">
                <a:solidFill>
                  <a:srgbClr val="FFC000"/>
                </a:solidFill>
              </a:rPr>
              <a:t>T</a:t>
            </a:r>
            <a:r>
              <a:rPr lang="en-US" sz="3100" dirty="0">
                <a:solidFill>
                  <a:srgbClr val="00B0F0"/>
                </a:solidFill>
              </a:rPr>
              <a:t>ransient Tachypnea of Newborn (TTN)</a:t>
            </a:r>
            <a:br>
              <a:rPr lang="en-US" sz="3100" dirty="0">
                <a:solidFill>
                  <a:srgbClr val="00B0F0"/>
                </a:solidFill>
              </a:rPr>
            </a:br>
            <a:r>
              <a:rPr lang="en-US" sz="3100" b="1" dirty="0">
                <a:solidFill>
                  <a:srgbClr val="FFC000"/>
                </a:solidFill>
              </a:rPr>
              <a:t>A</a:t>
            </a:r>
            <a:r>
              <a:rPr lang="en-US" sz="3100" dirty="0">
                <a:solidFill>
                  <a:srgbClr val="00B0F0"/>
                </a:solidFill>
              </a:rPr>
              <a:t>spiration syndromes </a:t>
            </a:r>
            <a:br>
              <a:rPr lang="en-US" sz="3100" dirty="0">
                <a:solidFill>
                  <a:srgbClr val="00B0F0"/>
                </a:solidFill>
              </a:rPr>
            </a:br>
            <a:r>
              <a:rPr lang="en-US" sz="3100" dirty="0">
                <a:solidFill>
                  <a:srgbClr val="00B0F0"/>
                </a:solidFill>
              </a:rPr>
              <a:t>(meconium or blood)</a:t>
            </a:r>
            <a:br>
              <a:rPr lang="en-US" sz="3100" dirty="0">
                <a:solidFill>
                  <a:srgbClr val="00B0F0"/>
                </a:solidFill>
              </a:rPr>
            </a:br>
            <a:r>
              <a:rPr lang="en-US" sz="3100" b="1" dirty="0">
                <a:solidFill>
                  <a:srgbClr val="FFC000"/>
                </a:solidFill>
              </a:rPr>
              <a:t>C</a:t>
            </a:r>
            <a:r>
              <a:rPr lang="en-US" sz="3100" dirty="0">
                <a:solidFill>
                  <a:srgbClr val="00B0F0"/>
                </a:solidFill>
              </a:rPr>
              <a:t>ongenital Diaphragmatic Hernia (CDH)</a:t>
            </a:r>
            <a:br>
              <a:rPr lang="en-US" sz="3100" dirty="0">
                <a:solidFill>
                  <a:srgbClr val="00B0F0"/>
                </a:solidFill>
              </a:rPr>
            </a:br>
            <a:r>
              <a:rPr lang="en-US" sz="3100" b="1" dirty="0">
                <a:solidFill>
                  <a:srgbClr val="FFC000"/>
                </a:solidFill>
              </a:rPr>
              <a:t>Hy</a:t>
            </a:r>
            <a:r>
              <a:rPr lang="en-US" sz="3100" dirty="0">
                <a:solidFill>
                  <a:srgbClr val="00B0F0"/>
                </a:solidFill>
              </a:rPr>
              <a:t>aline Membrane Disease (RDS)</a:t>
            </a:r>
            <a:br>
              <a:rPr lang="en-US" sz="3100" dirty="0">
                <a:solidFill>
                  <a:srgbClr val="00B0F0"/>
                </a:solidFill>
              </a:rPr>
            </a:br>
            <a:r>
              <a:rPr lang="en-US" sz="3100" b="1" dirty="0">
                <a:solidFill>
                  <a:srgbClr val="FFC000"/>
                </a:solidFill>
              </a:rPr>
              <a:t>Pne</a:t>
            </a:r>
            <a:r>
              <a:rPr lang="en-US" sz="3100" dirty="0">
                <a:solidFill>
                  <a:srgbClr val="00B0F0"/>
                </a:solidFill>
              </a:rPr>
              <a:t>umonia / Sepsis</a:t>
            </a:r>
            <a:br>
              <a:rPr lang="en-US" sz="3100" dirty="0">
                <a:solidFill>
                  <a:srgbClr val="00B0F0"/>
                </a:solidFill>
              </a:rPr>
            </a:br>
            <a:r>
              <a:rPr lang="en-US" sz="3100" b="1" dirty="0">
                <a:solidFill>
                  <a:srgbClr val="FFC000"/>
                </a:solidFill>
              </a:rPr>
              <a:t>A</a:t>
            </a:r>
            <a:r>
              <a:rPr lang="en-US" sz="3100" dirty="0">
                <a:solidFill>
                  <a:srgbClr val="00B0F0"/>
                </a:solidFill>
              </a:rPr>
              <a:t>sphyxia</a:t>
            </a:r>
            <a:endParaRPr lang="en-GB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28D47F19-BED6-F910-9DA8-CC1AFA53210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9170" b="9170"/>
          <a:stretch>
            <a:fillRect/>
          </a:stretch>
        </p:blipFill>
        <p:spPr>
          <a:xfrm>
            <a:off x="5693229" y="2329542"/>
            <a:ext cx="6293530" cy="427627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8528095-AFF7-BE20-6E56-26439A8522BD}"/>
              </a:ext>
            </a:extLst>
          </p:cNvPr>
          <p:cNvSpPr txBox="1">
            <a:spLocks/>
          </p:cNvSpPr>
          <p:nvPr/>
        </p:nvSpPr>
        <p:spPr>
          <a:xfrm>
            <a:off x="0" y="166255"/>
            <a:ext cx="12192000" cy="199842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PPHN</a:t>
            </a:r>
          </a:p>
          <a:p>
            <a:pPr algn="ctr"/>
            <a:r>
              <a:rPr lang="en-US" sz="6600" dirty="0">
                <a:solidFill>
                  <a:srgbClr val="00FFF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Etiology &amp; Pathophysiology</a:t>
            </a:r>
          </a:p>
        </p:txBody>
      </p:sp>
    </p:spTree>
    <p:extLst>
      <p:ext uri="{BB962C8B-B14F-4D97-AF65-F5344CB8AC3E}">
        <p14:creationId xmlns:p14="http://schemas.microsoft.com/office/powerpoint/2010/main" val="1592243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1643E9-2521-7B83-F417-D810C43D1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364" y="1780109"/>
            <a:ext cx="5525271" cy="40772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DB4E27-536D-A1CF-D887-C7B14E542956}"/>
              </a:ext>
            </a:extLst>
          </p:cNvPr>
          <p:cNvSpPr txBox="1"/>
          <p:nvPr/>
        </p:nvSpPr>
        <p:spPr>
          <a:xfrm>
            <a:off x="839448" y="974361"/>
            <a:ext cx="10223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prstClr val="white"/>
                </a:solidFill>
              </a:rPr>
              <a:t>Cardiac  Hemodynamics  optimization </a:t>
            </a:r>
            <a:endParaRPr lang="en-AE" sz="2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1299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149" y="0"/>
            <a:ext cx="12052852" cy="132556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US" dirty="0"/>
              <a:t>Functional </a:t>
            </a:r>
            <a:r>
              <a:rPr lang="en-US"/>
              <a:t>Cardiac assessment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1411817"/>
              </p:ext>
            </p:extLst>
          </p:nvPr>
        </p:nvGraphicFramePr>
        <p:xfrm>
          <a:off x="139149" y="1325563"/>
          <a:ext cx="12052851" cy="52313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30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841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57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269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528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09859">
                <a:tc>
                  <a:txBody>
                    <a:bodyPr/>
                    <a:lstStyle/>
                    <a:p>
                      <a:r>
                        <a:rPr lang="en-US" dirty="0"/>
                        <a:t>PAP 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PVR</a:t>
                      </a:r>
                      <a:endParaRPr lang="en-US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RV </a:t>
                      </a:r>
                      <a:r>
                        <a:rPr lang="en-US" dirty="0" err="1"/>
                        <a:t>perfomance</a:t>
                      </a:r>
                      <a:r>
                        <a:rPr lang="en-US" dirty="0"/>
                        <a:t> 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Shunt </a:t>
                      </a:r>
                    </a:p>
                  </a:txBody>
                  <a:tcP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LV </a:t>
                      </a:r>
                      <a:r>
                        <a:rPr lang="en-US" dirty="0" err="1"/>
                        <a:t>perfomance</a:t>
                      </a:r>
                      <a:r>
                        <a:rPr lang="en-US" dirty="0"/>
                        <a:t> </a:t>
                      </a:r>
                    </a:p>
                  </a:txBody>
                  <a:tcPr>
                    <a:solidFill>
                      <a:srgbClr val="00F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05981"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1.TR peak velocity (SPAP)</a:t>
                      </a:r>
                      <a:br>
                        <a:rPr lang="en-US" dirty="0"/>
                      </a:b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 PI peak velocity (DPAP)</a:t>
                      </a:r>
                      <a:br>
                        <a:rPr lang="en-US" dirty="0"/>
                      </a:b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Transductal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RtL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flow peak velocity (SPAP)</a:t>
                      </a:r>
                      <a:br>
                        <a:rPr lang="en-US" dirty="0"/>
                      </a:b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 IVS configuration/LV-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sEI</a:t>
                      </a:r>
                      <a:endParaRPr lang="en-US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5.RV systolic time intervals</a:t>
                      </a:r>
                      <a:b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  PAAT</a:t>
                      </a:r>
                      <a:b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  PAAT/RVET ratio</a:t>
                      </a:r>
                      <a:b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  RVPET/RVET ratio</a:t>
                      </a:r>
                      <a:b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 TRV/VTI</a:t>
                      </a:r>
                      <a:r>
                        <a:rPr lang="en-US" sz="1800" b="0" i="0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[RVOT]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ratio</a:t>
                      </a:r>
                      <a:b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7. Pulmonary artery compliance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8. TAPSE</a:t>
                      </a:r>
                      <a:b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9. FAC</a:t>
                      </a:r>
                      <a:b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 MPI</a:t>
                      </a:r>
                      <a:b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11. RV S/D ratio</a:t>
                      </a:r>
                      <a:b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12. TDI RV free wall &amp; IVS</a:t>
                      </a:r>
                      <a:b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13. STE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Transductal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shunting</a:t>
                      </a:r>
                      <a:b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  Direction</a:t>
                      </a:r>
                      <a:b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  Peak flow velocity</a:t>
                      </a:r>
                      <a:b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15. Interatrial shunting</a:t>
                      </a:r>
                      <a:b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  Direction</a:t>
                      </a:r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16.(LV-MPI), LV-SV and LVO, ejection fraction (EF biplane Simpson), </a:t>
                      </a:r>
                    </a:p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17.TDI of IVS and LV free wall </a:t>
                      </a:r>
                    </a:p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18.STE</a:t>
                      </a:r>
                      <a:endParaRPr lang="en-US" dirty="0"/>
                    </a:p>
                  </a:txBody>
                  <a:tcPr>
                    <a:solidFill>
                      <a:srgbClr val="00F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555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F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38830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97EEE9A-A4C5-E04F-75B3-A9FF4592A1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180" y="560612"/>
            <a:ext cx="11817509" cy="5729362"/>
          </a:xfrm>
        </p:spPr>
      </p:pic>
    </p:spTree>
    <p:extLst>
      <p:ext uri="{BB962C8B-B14F-4D97-AF65-F5344CB8AC3E}">
        <p14:creationId xmlns:p14="http://schemas.microsoft.com/office/powerpoint/2010/main" val="39727305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1DBA71A2-6EC4-45E3-9F8B-DDF6CA18D0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1238351"/>
              </p:ext>
            </p:extLst>
          </p:nvPr>
        </p:nvGraphicFramePr>
        <p:xfrm>
          <a:off x="4" y="1"/>
          <a:ext cx="12191995" cy="685799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041370">
                  <a:extLst>
                    <a:ext uri="{9D8B030D-6E8A-4147-A177-3AD203B41FA5}">
                      <a16:colId xmlns:a16="http://schemas.microsoft.com/office/drawing/2014/main" val="1018071141"/>
                    </a:ext>
                  </a:extLst>
                </a:gridCol>
                <a:gridCol w="1669774">
                  <a:extLst>
                    <a:ext uri="{9D8B030D-6E8A-4147-A177-3AD203B41FA5}">
                      <a16:colId xmlns:a16="http://schemas.microsoft.com/office/drawing/2014/main" val="3183589093"/>
                    </a:ext>
                  </a:extLst>
                </a:gridCol>
                <a:gridCol w="1709530">
                  <a:extLst>
                    <a:ext uri="{9D8B030D-6E8A-4147-A177-3AD203B41FA5}">
                      <a16:colId xmlns:a16="http://schemas.microsoft.com/office/drawing/2014/main" val="1048197455"/>
                    </a:ext>
                  </a:extLst>
                </a:gridCol>
                <a:gridCol w="1470992">
                  <a:extLst>
                    <a:ext uri="{9D8B030D-6E8A-4147-A177-3AD203B41FA5}">
                      <a16:colId xmlns:a16="http://schemas.microsoft.com/office/drawing/2014/main" val="2125218371"/>
                    </a:ext>
                  </a:extLst>
                </a:gridCol>
                <a:gridCol w="1709530">
                  <a:extLst>
                    <a:ext uri="{9D8B030D-6E8A-4147-A177-3AD203B41FA5}">
                      <a16:colId xmlns:a16="http://schemas.microsoft.com/office/drawing/2014/main" val="947019040"/>
                    </a:ext>
                  </a:extLst>
                </a:gridCol>
                <a:gridCol w="1236134">
                  <a:extLst>
                    <a:ext uri="{9D8B030D-6E8A-4147-A177-3AD203B41FA5}">
                      <a16:colId xmlns:a16="http://schemas.microsoft.com/office/drawing/2014/main" val="1335062373"/>
                    </a:ext>
                  </a:extLst>
                </a:gridCol>
                <a:gridCol w="1354665">
                  <a:extLst>
                    <a:ext uri="{9D8B030D-6E8A-4147-A177-3AD203B41FA5}">
                      <a16:colId xmlns:a16="http://schemas.microsoft.com/office/drawing/2014/main" val="3017094147"/>
                    </a:ext>
                  </a:extLst>
                </a:gridCol>
              </a:tblGrid>
              <a:tr h="89741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Physiology </a:t>
                      </a:r>
                      <a:r>
                        <a:rPr lang="en-US" sz="1800" baseline="0" dirty="0"/>
                        <a:t> </a:t>
                      </a:r>
                      <a:endParaRPr lang="en-US" sz="1800" dirty="0"/>
                    </a:p>
                  </a:txBody>
                  <a:tcPr marL="91439" marR="91439" marT="45721" marB="45721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C00000"/>
                          </a:solidFill>
                        </a:rPr>
                        <a:t>Normal RV+LV function</a:t>
                      </a:r>
                    </a:p>
                  </a:txBody>
                  <a:tcPr marL="91439" marR="91439" marT="45721" marB="45721">
                    <a:solidFill>
                      <a:schemeClr val="tx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RV dysfunction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LV - normal</a:t>
                      </a:r>
                    </a:p>
                  </a:txBody>
                  <a:tcPr marL="91439" marR="91439" marT="45721" marB="45721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</a:rPr>
                        <a:t>LV dysfunction ± RV dysfunction</a:t>
                      </a:r>
                    </a:p>
                  </a:txBody>
                  <a:tcPr marL="91439" marR="91439" marT="45721" marB="45721">
                    <a:solidFill>
                      <a:srgbClr val="00FF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5587354"/>
                  </a:ext>
                </a:extLst>
              </a:tr>
              <a:tr h="50989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Systemic blood pressure</a:t>
                      </a:r>
                    </a:p>
                  </a:txBody>
                  <a:tcPr marL="91439" marR="91439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Normal</a:t>
                      </a:r>
                    </a:p>
                  </a:txBody>
                  <a:tcPr marL="91439" marR="91439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Low</a:t>
                      </a:r>
                    </a:p>
                  </a:txBody>
                  <a:tcPr marL="91439" marR="91439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Normal</a:t>
                      </a:r>
                    </a:p>
                  </a:txBody>
                  <a:tcPr marL="91439" marR="91439" marT="45721" marB="4572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Low</a:t>
                      </a:r>
                    </a:p>
                  </a:txBody>
                  <a:tcPr marL="91439" marR="91439" marT="45721" marB="4572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Normal</a:t>
                      </a:r>
                    </a:p>
                  </a:txBody>
                  <a:tcPr marL="91439" marR="91439" marT="45721" marB="45721">
                    <a:solidFill>
                      <a:srgbClr val="00FF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Low</a:t>
                      </a:r>
                    </a:p>
                  </a:txBody>
                  <a:tcPr marL="91439" marR="91439" marT="45721" marB="45721">
                    <a:solidFill>
                      <a:srgbClr val="00F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7585483"/>
                  </a:ext>
                </a:extLst>
              </a:tr>
              <a:tr h="1229340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Pulmonary Vasodilator</a:t>
                      </a:r>
                    </a:p>
                    <a:p>
                      <a:pPr algn="ctr"/>
                      <a:r>
                        <a:rPr lang="en-US" sz="1800" dirty="0"/>
                        <a:t>First tier</a:t>
                      </a:r>
                    </a:p>
                    <a:p>
                      <a:pPr algn="ctr"/>
                      <a:endParaRPr lang="en-US" sz="1800" dirty="0"/>
                    </a:p>
                    <a:p>
                      <a:pPr algn="ctr"/>
                      <a:endParaRPr lang="en-US" sz="1800" dirty="0"/>
                    </a:p>
                    <a:p>
                      <a:pPr algn="ctr"/>
                      <a:r>
                        <a:rPr lang="en-US" sz="1800" dirty="0"/>
                        <a:t>Second tier</a:t>
                      </a:r>
                    </a:p>
                  </a:txBody>
                  <a:tcPr marL="91439" marR="91439" marT="45721" marB="45721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Sildenafil</a:t>
                      </a:r>
                      <a:endParaRPr lang="en-US" sz="1800" dirty="0"/>
                    </a:p>
                    <a:p>
                      <a:pPr algn="ctr"/>
                      <a:endParaRPr lang="en-US" sz="1800" dirty="0"/>
                    </a:p>
                  </a:txBody>
                  <a:tcPr marL="91439" marR="91439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iNO</a:t>
                      </a:r>
                    </a:p>
                  </a:txBody>
                  <a:tcPr marL="91439" marR="91439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Sildenafil </a:t>
                      </a:r>
                      <a:r>
                        <a:rPr lang="en-US" sz="1800" dirty="0"/>
                        <a:t>/</a:t>
                      </a:r>
                      <a:r>
                        <a:rPr lang="en-US" sz="1800" dirty="0" err="1"/>
                        <a:t>iNO</a:t>
                      </a:r>
                      <a:endParaRPr lang="en-US" sz="1800" dirty="0"/>
                    </a:p>
                    <a:p>
                      <a:pPr algn="ctr"/>
                      <a:r>
                        <a:rPr lang="en-US" sz="1800" dirty="0"/>
                        <a:t>Milrinone</a:t>
                      </a:r>
                    </a:p>
                  </a:txBody>
                  <a:tcPr marL="91439" marR="91439" marT="45721" marB="4572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/>
                        <a:t>iNO</a:t>
                      </a:r>
                      <a:endParaRPr lang="en-US" sz="1800" dirty="0"/>
                    </a:p>
                    <a:p>
                      <a:pPr algn="ctr"/>
                      <a:r>
                        <a:rPr lang="en-US" sz="2400" dirty="0">
                          <a:solidFill>
                            <a:srgbClr val="7030A0"/>
                          </a:solidFill>
                        </a:rPr>
                        <a:t> </a:t>
                      </a:r>
                    </a:p>
                  </a:txBody>
                  <a:tcPr marL="91439" marR="91439" marT="45721" marB="4572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Milrinone (avoid </a:t>
                      </a:r>
                      <a:r>
                        <a:rPr lang="en-US" sz="1800" dirty="0" err="1"/>
                        <a:t>iNO</a:t>
                      </a:r>
                      <a:r>
                        <a:rPr lang="en-US" sz="1800" dirty="0"/>
                        <a:t>)</a:t>
                      </a:r>
                    </a:p>
                    <a:p>
                      <a:pPr algn="ctr"/>
                      <a:r>
                        <a:rPr lang="en-US" sz="1800" dirty="0">
                          <a:solidFill>
                            <a:srgbClr val="7030A0"/>
                          </a:solidFill>
                        </a:rPr>
                        <a:t> </a:t>
                      </a:r>
                    </a:p>
                  </a:txBody>
                  <a:tcPr marL="91439" marR="91439" marT="45721" marB="45721">
                    <a:solidFill>
                      <a:srgbClr val="00FF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Epinephrine</a:t>
                      </a:r>
                    </a:p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Milrinone</a:t>
                      </a:r>
                    </a:p>
                  </a:txBody>
                  <a:tcPr marL="91439" marR="91439" marT="45721" marB="45721">
                    <a:solidFill>
                      <a:srgbClr val="00F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8437510"/>
                  </a:ext>
                </a:extLst>
              </a:tr>
              <a:tr h="15981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/>
                        <a:t>iNO</a:t>
                      </a:r>
                      <a:endParaRPr lang="en-US" sz="1800" dirty="0"/>
                    </a:p>
                    <a:p>
                      <a:pPr algn="ctr"/>
                      <a:r>
                        <a:rPr lang="en-US" sz="1800" dirty="0"/>
                        <a:t>Bosentan</a:t>
                      </a:r>
                    </a:p>
                  </a:txBody>
                  <a:tcPr marL="91439" marR="91439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Sildenafil</a:t>
                      </a:r>
                      <a:r>
                        <a:rPr lang="en-US" sz="1800" baseline="0" dirty="0"/>
                        <a:t> </a:t>
                      </a:r>
                      <a:endParaRPr lang="en-US" sz="1800" dirty="0"/>
                    </a:p>
                    <a:p>
                      <a:pPr algn="ctr"/>
                      <a:r>
                        <a:rPr lang="en-US" sz="1800" dirty="0" err="1"/>
                        <a:t>Bostentan</a:t>
                      </a:r>
                      <a:endParaRPr lang="en-US" sz="1800" dirty="0"/>
                    </a:p>
                  </a:txBody>
                  <a:tcPr marL="91439" marR="91439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IV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prostin</a:t>
                      </a:r>
                      <a:r>
                        <a:rPr lang="en-US" sz="1800" baseline="0" dirty="0"/>
                        <a:t> </a:t>
                      </a:r>
                      <a:endParaRPr lang="en-US" sz="1800" dirty="0"/>
                    </a:p>
                    <a:p>
                      <a:pPr algn="ctr"/>
                      <a:r>
                        <a:rPr lang="en-US" sz="1800" dirty="0" err="1"/>
                        <a:t>Bosentan</a:t>
                      </a:r>
                      <a:endParaRPr lang="en-US" sz="1800" dirty="0"/>
                    </a:p>
                  </a:txBody>
                  <a:tcPr marL="91439" marR="91439" marT="45721" marB="4572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7030A0"/>
                          </a:solidFill>
                        </a:rPr>
                        <a:t>Sildenafil</a:t>
                      </a:r>
                      <a:endParaRPr lang="en-US" sz="1800" dirty="0"/>
                    </a:p>
                    <a:p>
                      <a:pPr algn="ctr"/>
                      <a:r>
                        <a:rPr lang="en-US" sz="1800" dirty="0" err="1"/>
                        <a:t>Bostentan</a:t>
                      </a:r>
                      <a:endParaRPr lang="en-US" sz="1800" dirty="0"/>
                    </a:p>
                  </a:txBody>
                  <a:tcPr marL="91439" marR="91439" marT="45721" marB="4572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7030A0"/>
                          </a:solidFill>
                        </a:rPr>
                        <a:t>Sildenafil</a:t>
                      </a:r>
                      <a:endParaRPr lang="en-US" sz="1800" dirty="0"/>
                    </a:p>
                    <a:p>
                      <a:pPr algn="ctr"/>
                      <a:r>
                        <a:rPr lang="en-US" sz="1800" dirty="0" err="1"/>
                        <a:t>Prostins</a:t>
                      </a:r>
                      <a:r>
                        <a:rPr lang="en-US" sz="1800" dirty="0"/>
                        <a:t> – IV, SQ </a:t>
                      </a:r>
                    </a:p>
                    <a:p>
                      <a:pPr algn="ctr"/>
                      <a:r>
                        <a:rPr lang="en-US" sz="1800" dirty="0" err="1"/>
                        <a:t>Bosentan</a:t>
                      </a:r>
                      <a:endParaRPr lang="en-US" sz="1800" dirty="0"/>
                    </a:p>
                  </a:txBody>
                  <a:tcPr marL="91439" marR="91439" marT="45721" marB="45721">
                    <a:solidFill>
                      <a:srgbClr val="00FF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/>
                        <a:t>Prostins</a:t>
                      </a:r>
                      <a:r>
                        <a:rPr lang="en-US" sz="1800" dirty="0"/>
                        <a:t> – inhaled (preferred)</a:t>
                      </a:r>
                    </a:p>
                    <a:p>
                      <a:pPr algn="ctr"/>
                      <a:r>
                        <a:rPr lang="en-US" sz="1800" dirty="0" err="1"/>
                        <a:t>Bostentan</a:t>
                      </a:r>
                      <a:endParaRPr lang="en-US" sz="1800" dirty="0"/>
                    </a:p>
                  </a:txBody>
                  <a:tcPr marL="91439" marR="91439" marT="45721" marB="45721">
                    <a:solidFill>
                      <a:srgbClr val="00F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6974797"/>
                  </a:ext>
                </a:extLst>
              </a:tr>
              <a:tr h="17257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Systemic vasopressor</a:t>
                      </a:r>
                    </a:p>
                  </a:txBody>
                  <a:tcPr marL="91439" marR="91439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-</a:t>
                      </a:r>
                    </a:p>
                  </a:txBody>
                  <a:tcPr marL="91439" marR="91439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C00000"/>
                          </a:solidFill>
                        </a:rPr>
                        <a:t>Norepinephrine</a:t>
                      </a:r>
                    </a:p>
                    <a:p>
                      <a:pPr algn="ctr"/>
                      <a:r>
                        <a:rPr lang="en-US" sz="1800" dirty="0">
                          <a:solidFill>
                            <a:srgbClr val="C00000"/>
                          </a:solidFill>
                        </a:rPr>
                        <a:t>Vasopressin</a:t>
                      </a:r>
                    </a:p>
                  </a:txBody>
                  <a:tcPr marL="91439" marR="91439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-</a:t>
                      </a:r>
                    </a:p>
                    <a:p>
                      <a:pPr algn="ctr"/>
                      <a:endParaRPr lang="en-US" sz="1800" dirty="0"/>
                    </a:p>
                  </a:txBody>
                  <a:tcPr marL="91439" marR="91439" marT="45721" marB="4572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C00000"/>
                          </a:solidFill>
                        </a:rPr>
                        <a:t>Epinephrine</a:t>
                      </a:r>
                    </a:p>
                    <a:p>
                      <a:pPr algn="ctr"/>
                      <a:r>
                        <a:rPr lang="en-US" sz="1800" dirty="0">
                          <a:solidFill>
                            <a:srgbClr val="C00000"/>
                          </a:solidFill>
                        </a:rPr>
                        <a:t>Norepinephrine</a:t>
                      </a:r>
                    </a:p>
                    <a:p>
                      <a:pPr algn="ctr"/>
                      <a:r>
                        <a:rPr lang="en-US" sz="1800" dirty="0">
                          <a:solidFill>
                            <a:srgbClr val="C00000"/>
                          </a:solidFill>
                        </a:rPr>
                        <a:t>Vasopressin</a:t>
                      </a:r>
                    </a:p>
                  </a:txBody>
                  <a:tcPr marL="91439" marR="91439" marT="45721" marB="4572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-</a:t>
                      </a:r>
                    </a:p>
                  </a:txBody>
                  <a:tcPr marL="91439" marR="91439" marT="45721" marB="45721">
                    <a:solidFill>
                      <a:srgbClr val="00FF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C00000"/>
                          </a:solidFill>
                        </a:rPr>
                        <a:t>Epinephrine</a:t>
                      </a:r>
                    </a:p>
                    <a:p>
                      <a:pPr algn="ctr"/>
                      <a:r>
                        <a:rPr lang="en-US" sz="1800" dirty="0">
                          <a:solidFill>
                            <a:srgbClr val="C00000"/>
                          </a:solidFill>
                        </a:rPr>
                        <a:t>Hydrocortisone*</a:t>
                      </a:r>
                    </a:p>
                  </a:txBody>
                  <a:tcPr marL="91439" marR="91439" marT="45721" marB="45721">
                    <a:solidFill>
                      <a:srgbClr val="00F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4487560"/>
                  </a:ext>
                </a:extLst>
              </a:tr>
              <a:tr h="89741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Inotropic agent</a:t>
                      </a:r>
                    </a:p>
                  </a:txBody>
                  <a:tcPr marL="91439" marR="91439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-</a:t>
                      </a:r>
                    </a:p>
                  </a:txBody>
                  <a:tcPr marL="91439" marR="91439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-</a:t>
                      </a:r>
                    </a:p>
                  </a:txBody>
                  <a:tcPr marL="91439" marR="91439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Milrinone</a:t>
                      </a:r>
                    </a:p>
                  </a:txBody>
                  <a:tcPr marL="91439" marR="91439" marT="45721" marB="4572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Epinephrine</a:t>
                      </a:r>
                    </a:p>
                  </a:txBody>
                  <a:tcPr marL="91439" marR="91439" marT="45721" marB="4572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Milrinone</a:t>
                      </a:r>
                    </a:p>
                  </a:txBody>
                  <a:tcPr marL="91439" marR="91439" marT="45721" marB="45721">
                    <a:solidFill>
                      <a:srgbClr val="00FF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Epinephrine</a:t>
                      </a:r>
                    </a:p>
                  </a:txBody>
                  <a:tcPr marL="91439" marR="91439" marT="45721" marB="45721">
                    <a:solidFill>
                      <a:srgbClr val="00F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60931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1143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978640" cy="6737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29875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US" dirty="0"/>
              <a:t> Sildenafil in Neuroprotection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373" y="5140325"/>
            <a:ext cx="732541" cy="1036638"/>
          </a:xfrm>
        </p:spPr>
      </p:pic>
      <p:sp>
        <p:nvSpPr>
          <p:cNvPr id="4" name="Rectangle 3"/>
          <p:cNvSpPr/>
          <p:nvPr/>
        </p:nvSpPr>
        <p:spPr>
          <a:xfrm>
            <a:off x="838199" y="1381030"/>
            <a:ext cx="105155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Arial" charset="0"/>
              </a:rPr>
              <a:t>Sildenafil Mediates Blood-Flow Redistribution and Neuroprotection After Neonatal Hypoxia-Ischemia</a:t>
            </a:r>
          </a:p>
        </p:txBody>
      </p:sp>
      <p:sp>
        <p:nvSpPr>
          <p:cNvPr id="5" name="Rectangle 4"/>
          <p:cNvSpPr/>
          <p:nvPr/>
        </p:nvSpPr>
        <p:spPr>
          <a:xfrm>
            <a:off x="2573748" y="1713496"/>
            <a:ext cx="5853013" cy="369332"/>
          </a:xfrm>
          <a:prstGeom prst="rect">
            <a:avLst/>
          </a:prstGeom>
          <a:solidFill>
            <a:srgbClr val="00FFFE"/>
          </a:solidFill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323232"/>
                </a:solidFill>
                <a:latin typeface="Arial" charset="0"/>
              </a:rPr>
              <a:t>Stroke</a:t>
            </a:r>
            <a:r>
              <a:rPr lang="en-US" dirty="0" err="1">
                <a:solidFill>
                  <a:srgbClr val="000000"/>
                </a:solidFill>
                <a:latin typeface="Arial" charset="0"/>
              </a:rPr>
              <a:t>Volume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 45, Issue 3, March 2014; Pages 850-856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359" y="2285069"/>
            <a:ext cx="6025789" cy="4572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6444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279B4-A85A-B662-2323-309E335329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1257" y="631370"/>
            <a:ext cx="11745686" cy="3929743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rgbClr val="FFC000"/>
                </a:solidFill>
              </a:rPr>
              <a:t>Efficacy of </a:t>
            </a:r>
            <a:br>
              <a:rPr lang="en-US" sz="5400" b="1" dirty="0">
                <a:solidFill>
                  <a:srgbClr val="FFC000"/>
                </a:solidFill>
              </a:rPr>
            </a:br>
            <a:r>
              <a:rPr lang="en-US" sz="5400" b="1" dirty="0">
                <a:solidFill>
                  <a:srgbClr val="FFC000"/>
                </a:solidFill>
              </a:rPr>
              <a:t>Inhaled Nitric Oxide &amp; Intragastric Sildenafil </a:t>
            </a:r>
            <a:br>
              <a:rPr lang="en-US" sz="5400" b="1" dirty="0">
                <a:solidFill>
                  <a:srgbClr val="FFC000"/>
                </a:solidFill>
              </a:rPr>
            </a:br>
            <a:r>
              <a:rPr lang="en-US" sz="5400" b="1" dirty="0">
                <a:solidFill>
                  <a:srgbClr val="FFC000"/>
                </a:solidFill>
              </a:rPr>
              <a:t>in Treatment of PPHN</a:t>
            </a:r>
            <a:br>
              <a:rPr lang="en-US" sz="5400" b="1" dirty="0">
                <a:solidFill>
                  <a:srgbClr val="FFC000"/>
                </a:solidFill>
              </a:rPr>
            </a:br>
            <a:r>
              <a:rPr lang="en-US" sz="5400" b="1" dirty="0">
                <a:solidFill>
                  <a:srgbClr val="FFC000"/>
                </a:solidFill>
              </a:rPr>
              <a:t>on High Frequency Oscillatory Ventilation</a:t>
            </a:r>
            <a:endParaRPr lang="en-GB" sz="5400" b="1" dirty="0">
              <a:solidFill>
                <a:srgbClr val="FFC00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2DA67A-FE4F-6C15-6213-79730B99F3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8077" y="4682105"/>
            <a:ext cx="7320641" cy="1248453"/>
          </a:xfrm>
          <a:solidFill>
            <a:srgbClr val="002060"/>
          </a:solidFill>
        </p:spPr>
        <p:txBody>
          <a:bodyPr>
            <a:noAutofit/>
          </a:bodyPr>
          <a:lstStyle/>
          <a:p>
            <a:r>
              <a:rPr lang="en-GB" sz="3600" dirty="0"/>
              <a:t>Dr. Rajiv Parapurath. MD.</a:t>
            </a:r>
          </a:p>
          <a:p>
            <a:r>
              <a:rPr lang="en-GB" sz="3600" dirty="0"/>
              <a:t>Dr. Madan Samuel DM. MS. MCh.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5EB95B-909C-43EA-6E78-FB859373BBCF}"/>
              </a:ext>
            </a:extLst>
          </p:cNvPr>
          <p:cNvSpPr txBox="1"/>
          <p:nvPr/>
        </p:nvSpPr>
        <p:spPr>
          <a:xfrm>
            <a:off x="3020785" y="6051550"/>
            <a:ext cx="6455227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C3DFE"/>
                </a:solidFill>
              </a:rPr>
              <a:t> </a:t>
            </a:r>
            <a:r>
              <a:rPr lang="en-US" sz="3600" dirty="0">
                <a:solidFill>
                  <a:srgbClr val="4C3DFE"/>
                </a:solidFill>
              </a:rPr>
              <a:t>Advances in Pediatric Research</a:t>
            </a:r>
          </a:p>
        </p:txBody>
      </p:sp>
    </p:spTree>
    <p:extLst>
      <p:ext uri="{BB962C8B-B14F-4D97-AF65-F5344CB8AC3E}">
        <p14:creationId xmlns:p14="http://schemas.microsoft.com/office/powerpoint/2010/main" val="10259958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8E352D-CD13-E92B-919C-9A9EA9E149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21730" y="3748084"/>
            <a:ext cx="5157787" cy="823912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GB" sz="2800" dirty="0">
                <a:solidFill>
                  <a:srgbClr val="FFC000"/>
                </a:solidFill>
              </a:rPr>
              <a:t>3-D-Echocardiography</a:t>
            </a:r>
          </a:p>
          <a:p>
            <a:pPr algn="ctr"/>
            <a:r>
              <a:rPr lang="en-GB" dirty="0"/>
              <a:t>PA/Sa Ratio &gt; 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EE4C29-5707-A851-771A-C538E86055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504405" y="4629133"/>
            <a:ext cx="5183188" cy="1110333"/>
          </a:xfrm>
        </p:spPr>
        <p:txBody>
          <a:bodyPr>
            <a:noAutofit/>
          </a:bodyPr>
          <a:lstStyle/>
          <a:p>
            <a:pPr algn="ctr"/>
            <a:r>
              <a:rPr lang="en-GB" sz="2800" dirty="0">
                <a:solidFill>
                  <a:srgbClr val="FFC000"/>
                </a:solidFill>
              </a:rPr>
              <a:t>Oxygenation Saturation Index</a:t>
            </a:r>
          </a:p>
          <a:p>
            <a:pPr algn="ctr"/>
            <a:r>
              <a:rPr lang="en-GB" dirty="0"/>
              <a:t>OSI 26 - 38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7981D93-6C1B-5669-CBC8-C8F34473C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63287"/>
            <a:ext cx="10515600" cy="2405742"/>
          </a:xfr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>
            <a:normAutofit fontScale="90000"/>
          </a:bodyPr>
          <a:lstStyle/>
          <a:p>
            <a:pPr algn="ctr"/>
            <a:r>
              <a:rPr lang="en-US" sz="6600" dirty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PPHN </a:t>
            </a:r>
            <a:br>
              <a:rPr lang="en-US" sz="6600" dirty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6600" dirty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[84 neonates]</a:t>
            </a:r>
            <a:br>
              <a:rPr lang="en-US" sz="6600" dirty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6000" dirty="0">
                <a:solidFill>
                  <a:srgbClr val="00FFF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HFOV &amp; Exogenous Surfactant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CAC95E-F1F3-10D9-AF9A-EAB65E6D33DB}"/>
              </a:ext>
            </a:extLst>
          </p:cNvPr>
          <p:cNvSpPr txBox="1"/>
          <p:nvPr/>
        </p:nvSpPr>
        <p:spPr>
          <a:xfrm>
            <a:off x="4217250" y="2988809"/>
            <a:ext cx="3757499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C3DFE"/>
                </a:solidFill>
              </a:rPr>
              <a:t> </a:t>
            </a:r>
            <a:r>
              <a:rPr lang="en-US" sz="3600" dirty="0">
                <a:solidFill>
                  <a:srgbClr val="4C3DFE"/>
                </a:solidFill>
              </a:rPr>
              <a:t>Diagnosis of PPHN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2D5CF18A-51B9-1569-3103-08210BBEF0F6}"/>
              </a:ext>
            </a:extLst>
          </p:cNvPr>
          <p:cNvSpPr txBox="1">
            <a:spLocks/>
          </p:cNvSpPr>
          <p:nvPr/>
        </p:nvSpPr>
        <p:spPr>
          <a:xfrm>
            <a:off x="2601686" y="5739467"/>
            <a:ext cx="7935685" cy="9552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>
                <a:solidFill>
                  <a:srgbClr val="FFC000"/>
                </a:solidFill>
              </a:rPr>
              <a:t>Persistent Hypoxia</a:t>
            </a:r>
          </a:p>
          <a:p>
            <a:pPr algn="ctr"/>
            <a:r>
              <a:rPr lang="en-GB" dirty="0"/>
              <a:t>SpO2 &lt;90%: PaO</a:t>
            </a:r>
            <a:r>
              <a:rPr lang="en-GB" baseline="-25000" dirty="0"/>
              <a:t>2 </a:t>
            </a:r>
            <a:r>
              <a:rPr lang="en-GB" dirty="0"/>
              <a:t>49.5 to 58.5 mmHg: PaCO</a:t>
            </a:r>
            <a:r>
              <a:rPr lang="en-GB" baseline="-25000" dirty="0"/>
              <a:t>2</a:t>
            </a:r>
            <a:r>
              <a:rPr lang="en-GB" dirty="0"/>
              <a:t> ≥ 45 mmHg</a:t>
            </a:r>
          </a:p>
        </p:txBody>
      </p:sp>
    </p:spTree>
    <p:extLst>
      <p:ext uri="{BB962C8B-B14F-4D97-AF65-F5344CB8AC3E}">
        <p14:creationId xmlns:p14="http://schemas.microsoft.com/office/powerpoint/2010/main" val="958024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8E352D-CD13-E92B-919C-9A9EA9E149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4265160"/>
            <a:ext cx="5157787" cy="823912"/>
          </a:xfrm>
        </p:spPr>
        <p:txBody>
          <a:bodyPr>
            <a:normAutofit/>
          </a:bodyPr>
          <a:lstStyle/>
          <a:p>
            <a:pPr algn="ctr"/>
            <a:r>
              <a:rPr lang="en-GB" dirty="0">
                <a:solidFill>
                  <a:srgbClr val="FFC000"/>
                </a:solidFill>
              </a:rPr>
              <a:t>iNO – 40-neonates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7EEC08-CC95-2DCA-94DD-F810F00793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8213" y="5508852"/>
            <a:ext cx="5157787" cy="1087211"/>
          </a:xfrm>
        </p:spPr>
        <p:txBody>
          <a:bodyPr/>
          <a:lstStyle/>
          <a:p>
            <a:r>
              <a:rPr lang="en-GB" dirty="0"/>
              <a:t>SNAPPE-II Scores 72 (4)</a:t>
            </a:r>
          </a:p>
          <a:p>
            <a:r>
              <a:rPr lang="en-GB" dirty="0"/>
              <a:t>OSI Scores 38 (5)</a:t>
            </a:r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EE4C29-5707-A851-771A-C538E86055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4427" y="4282509"/>
            <a:ext cx="5183188" cy="823912"/>
          </a:xfrm>
        </p:spPr>
        <p:txBody>
          <a:bodyPr>
            <a:noAutofit/>
          </a:bodyPr>
          <a:lstStyle/>
          <a:p>
            <a:pPr algn="ctr"/>
            <a:r>
              <a:rPr lang="en-GB" dirty="0">
                <a:solidFill>
                  <a:srgbClr val="FFC000"/>
                </a:solidFill>
              </a:rPr>
              <a:t>Intragastric Sildenafil – 44-neonates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9B6828-7F63-212C-2C83-87C04D6126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4427" y="5378223"/>
            <a:ext cx="5183188" cy="1087211"/>
          </a:xfrm>
        </p:spPr>
        <p:txBody>
          <a:bodyPr/>
          <a:lstStyle/>
          <a:p>
            <a:r>
              <a:rPr lang="en-GB" dirty="0"/>
              <a:t>SNAPPE-II Scores 68 (3)</a:t>
            </a:r>
          </a:p>
          <a:p>
            <a:r>
              <a:rPr lang="en-GB" dirty="0"/>
              <a:t>OSI Scores 36 (3)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7981D93-6C1B-5669-CBC8-C8F34473C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63287"/>
            <a:ext cx="10515600" cy="2405742"/>
          </a:xfr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>
            <a:normAutofit fontScale="90000"/>
          </a:bodyPr>
          <a:lstStyle/>
          <a:p>
            <a:pPr algn="ctr"/>
            <a:r>
              <a:rPr lang="en-US" sz="6600" dirty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PPHN </a:t>
            </a:r>
            <a:br>
              <a:rPr lang="en-US" sz="6600" dirty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6600" dirty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[84 neonates]</a:t>
            </a:r>
            <a:br>
              <a:rPr lang="en-US" sz="6600" dirty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6000" dirty="0">
                <a:solidFill>
                  <a:srgbClr val="00FFF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HFOV &amp; Exogenous Surfactant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CAC95E-F1F3-10D9-AF9A-EAB65E6D33DB}"/>
              </a:ext>
            </a:extLst>
          </p:cNvPr>
          <p:cNvSpPr txBox="1"/>
          <p:nvPr/>
        </p:nvSpPr>
        <p:spPr>
          <a:xfrm>
            <a:off x="4189072" y="3618829"/>
            <a:ext cx="3312206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C3DFE"/>
                </a:solidFill>
              </a:rPr>
              <a:t> </a:t>
            </a:r>
            <a:r>
              <a:rPr lang="en-US" sz="3600" dirty="0">
                <a:solidFill>
                  <a:srgbClr val="4C3DFE"/>
                </a:solidFill>
              </a:rPr>
              <a:t>Disease Severity</a:t>
            </a:r>
          </a:p>
        </p:txBody>
      </p:sp>
    </p:spTree>
    <p:extLst>
      <p:ext uri="{BB962C8B-B14F-4D97-AF65-F5344CB8AC3E}">
        <p14:creationId xmlns:p14="http://schemas.microsoft.com/office/powerpoint/2010/main" val="22275537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8E352D-CD13-E92B-919C-9A9EA9E149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9249" y="3498315"/>
            <a:ext cx="5157787" cy="823912"/>
          </a:xfrm>
        </p:spPr>
        <p:txBody>
          <a:bodyPr>
            <a:normAutofit/>
          </a:bodyPr>
          <a:lstStyle/>
          <a:p>
            <a:pPr algn="ctr"/>
            <a:r>
              <a:rPr lang="en-GB" dirty="0">
                <a:solidFill>
                  <a:srgbClr val="FFC000"/>
                </a:solidFill>
              </a:rPr>
              <a:t>iNO – 40-neonates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7EEC08-CC95-2DCA-94DD-F810F00793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60960" y="4444093"/>
            <a:ext cx="5157787" cy="1087211"/>
          </a:xfrm>
        </p:spPr>
        <p:txBody>
          <a:bodyPr/>
          <a:lstStyle/>
          <a:p>
            <a:r>
              <a:rPr lang="en-GB" dirty="0"/>
              <a:t>OSI Scores 17 (2)</a:t>
            </a:r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EE4C29-5707-A851-771A-C538E86055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49563" y="3529280"/>
            <a:ext cx="5183188" cy="823912"/>
          </a:xfrm>
        </p:spPr>
        <p:txBody>
          <a:bodyPr>
            <a:noAutofit/>
          </a:bodyPr>
          <a:lstStyle/>
          <a:p>
            <a:pPr algn="ctr"/>
            <a:r>
              <a:rPr lang="en-GB" dirty="0">
                <a:solidFill>
                  <a:srgbClr val="FFC000"/>
                </a:solidFill>
              </a:rPr>
              <a:t>Intragastric Sildenafil – 44-neonates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9B6828-7F63-212C-2C83-87C04D6126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4427" y="4444773"/>
            <a:ext cx="5183188" cy="1087211"/>
          </a:xfrm>
        </p:spPr>
        <p:txBody>
          <a:bodyPr/>
          <a:lstStyle/>
          <a:p>
            <a:r>
              <a:rPr lang="en-GB" dirty="0"/>
              <a:t>OSI Scores 12 (1)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7981D93-6C1B-5669-CBC8-C8F34473C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63287"/>
            <a:ext cx="10515600" cy="2405742"/>
          </a:xfr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>
            <a:normAutofit/>
          </a:bodyPr>
          <a:lstStyle/>
          <a:p>
            <a:pPr algn="ctr"/>
            <a:r>
              <a:rPr lang="en-US" sz="6600" dirty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RESPONSE </a:t>
            </a:r>
            <a:br>
              <a:rPr lang="en-US" sz="6600" dirty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6600" dirty="0">
                <a:solidFill>
                  <a:srgbClr val="00FFF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TO TREATMENT</a:t>
            </a:r>
            <a:endParaRPr lang="en-US" sz="6000" dirty="0">
              <a:solidFill>
                <a:srgbClr val="00FFF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CAC95E-F1F3-10D9-AF9A-EAB65E6D33DB}"/>
              </a:ext>
            </a:extLst>
          </p:cNvPr>
          <p:cNvSpPr txBox="1"/>
          <p:nvPr/>
        </p:nvSpPr>
        <p:spPr>
          <a:xfrm>
            <a:off x="3639854" y="2713355"/>
            <a:ext cx="4715442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C3DFE"/>
                </a:solidFill>
              </a:rPr>
              <a:t> </a:t>
            </a:r>
            <a:r>
              <a:rPr lang="en-US" sz="3600" dirty="0">
                <a:solidFill>
                  <a:srgbClr val="4C3DFE"/>
                </a:solidFill>
              </a:rPr>
              <a:t>Decline in OSI – 4-Hours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711726-0E7E-10BC-CFD8-06CCC3C255C8}"/>
              </a:ext>
            </a:extLst>
          </p:cNvPr>
          <p:cNvSpPr txBox="1"/>
          <p:nvPr/>
        </p:nvSpPr>
        <p:spPr>
          <a:xfrm>
            <a:off x="2623031" y="5357063"/>
            <a:ext cx="7191432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C3DFE"/>
                </a:solidFill>
              </a:rPr>
              <a:t> </a:t>
            </a:r>
            <a:r>
              <a:rPr lang="en-US" sz="3600" dirty="0">
                <a:solidFill>
                  <a:srgbClr val="4C3DFE"/>
                </a:solidFill>
              </a:rPr>
              <a:t>36-Hours: 81 neonates – OSI7.4 (1.2)</a:t>
            </a:r>
          </a:p>
        </p:txBody>
      </p:sp>
    </p:spTree>
    <p:extLst>
      <p:ext uri="{BB962C8B-B14F-4D97-AF65-F5344CB8AC3E}">
        <p14:creationId xmlns:p14="http://schemas.microsoft.com/office/powerpoint/2010/main" val="42628419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4077"/>
            <a:ext cx="12191999" cy="4110984"/>
          </a:xfrm>
        </p:spPr>
      </p:pic>
      <p:sp>
        <p:nvSpPr>
          <p:cNvPr id="5" name="TextBox 4"/>
          <p:cNvSpPr txBox="1"/>
          <p:nvPr/>
        </p:nvSpPr>
        <p:spPr>
          <a:xfrm>
            <a:off x="1052945" y="1528051"/>
            <a:ext cx="23144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FF00"/>
                </a:solidFill>
              </a:rPr>
              <a:t>Endothelin Pathway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24399" y="1631398"/>
            <a:ext cx="25259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912B6"/>
                </a:solidFill>
              </a:rPr>
              <a:t>    </a:t>
            </a:r>
            <a:r>
              <a:rPr lang="en-US" sz="2000" dirty="0">
                <a:solidFill>
                  <a:srgbClr val="00FFFE"/>
                </a:solidFill>
              </a:rPr>
              <a:t>Nitric oxide Pathway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518073" y="1717964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088582" y="1668227"/>
            <a:ext cx="24238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</a:rPr>
              <a:t> Prostacyclin Pathway</a:t>
            </a:r>
          </a:p>
        </p:txBody>
      </p:sp>
      <p:sp>
        <p:nvSpPr>
          <p:cNvPr id="10" name="Rectangle 9"/>
          <p:cNvSpPr/>
          <p:nvPr/>
        </p:nvSpPr>
        <p:spPr>
          <a:xfrm>
            <a:off x="8334209" y="6408863"/>
            <a:ext cx="324159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rgbClr val="00B0F0"/>
                </a:solidFill>
                <a:latin typeface="DiverdaSansCom" charset="0"/>
              </a:rPr>
              <a:t>NATURE REVIEWS | </a:t>
            </a:r>
            <a:r>
              <a:rPr lang="en-US" sz="1100" b="1" dirty="0">
                <a:solidFill>
                  <a:srgbClr val="00B0F0"/>
                </a:solidFill>
                <a:latin typeface="DiverdaSansCom" charset="0"/>
              </a:rPr>
              <a:t>CARDIOLOGY ,OCT 2017 </a:t>
            </a:r>
            <a:endParaRPr lang="en-US" sz="3200" dirty="0">
              <a:solidFill>
                <a:srgbClr val="00B0F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3706" y="4336472"/>
            <a:ext cx="1116011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Bosentan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36618" y="748145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DE7F648-85B7-5BDF-3273-4329CC132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057" y="18795"/>
            <a:ext cx="11821886" cy="1576863"/>
          </a:xfr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>
            <a:normAutofit fontScale="90000"/>
          </a:bodyPr>
          <a:lstStyle/>
          <a:p>
            <a:pPr algn="ctr"/>
            <a:r>
              <a:rPr lang="en-US" sz="6600" dirty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Sildenafil - PPHN</a:t>
            </a:r>
            <a:br>
              <a:rPr lang="en-US" sz="6600" dirty="0">
                <a:solidFill>
                  <a:srgbClr val="00FFF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6600" dirty="0">
                <a:solidFill>
                  <a:srgbClr val="00FFF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Current Perspective</a:t>
            </a:r>
          </a:p>
        </p:txBody>
      </p:sp>
    </p:spTree>
    <p:extLst>
      <p:ext uri="{BB962C8B-B14F-4D97-AF65-F5344CB8AC3E}">
        <p14:creationId xmlns:p14="http://schemas.microsoft.com/office/powerpoint/2010/main" val="2492180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74331B-FAF7-9965-4243-4ED56208425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Mortality Rate – 8%</a:t>
            </a:r>
          </a:p>
          <a:p>
            <a:r>
              <a:rPr lang="en-GB" dirty="0"/>
              <a:t>Failure Rate – 0%</a:t>
            </a:r>
          </a:p>
          <a:p>
            <a:r>
              <a:rPr lang="en-GB" dirty="0"/>
              <a:t>Hypotension – 5%</a:t>
            </a:r>
          </a:p>
          <a:p>
            <a:r>
              <a:rPr lang="en-GB" dirty="0"/>
              <a:t>Hypokalaemia – 3%</a:t>
            </a:r>
          </a:p>
          <a:p>
            <a:r>
              <a:rPr lang="en-GB" dirty="0"/>
              <a:t>Pneumothorax – 5%</a:t>
            </a:r>
          </a:p>
          <a:p>
            <a:r>
              <a:rPr lang="en-GB" dirty="0"/>
              <a:t>Anaemia – 15%</a:t>
            </a:r>
          </a:p>
          <a:p>
            <a:r>
              <a:rPr lang="en-GB" dirty="0"/>
              <a:t>Bradycardia – 3%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622035-D988-33E2-749E-6672C02BB2A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GB" dirty="0"/>
              <a:t>Mortality Rate – 0%</a:t>
            </a:r>
          </a:p>
          <a:p>
            <a:r>
              <a:rPr lang="en-GB" dirty="0"/>
              <a:t>Failure Rate – 27%</a:t>
            </a:r>
          </a:p>
          <a:p>
            <a:r>
              <a:rPr lang="en-GB" dirty="0"/>
              <a:t>Hypotension – 18%</a:t>
            </a:r>
          </a:p>
          <a:p>
            <a:r>
              <a:rPr lang="en-GB" dirty="0"/>
              <a:t>Hypokalaemia – 7%</a:t>
            </a:r>
          </a:p>
          <a:p>
            <a:r>
              <a:rPr lang="en-GB" dirty="0"/>
              <a:t>Pneumothorax – 11%</a:t>
            </a:r>
          </a:p>
          <a:p>
            <a:r>
              <a:rPr lang="en-GB" dirty="0"/>
              <a:t>Anaemia – 16%</a:t>
            </a:r>
          </a:p>
          <a:p>
            <a:r>
              <a:rPr lang="en-GB" dirty="0"/>
              <a:t>Bradycardia – 5%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99FE5F6-8D58-2B48-A72C-D34B76261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>
            <a:normAutofit/>
          </a:bodyPr>
          <a:lstStyle/>
          <a:p>
            <a:pPr algn="ctr"/>
            <a:r>
              <a:rPr lang="en-US" sz="6600" dirty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PRIMARY OUTCOMES </a:t>
            </a:r>
            <a:endParaRPr lang="en-US" sz="6000" dirty="0">
              <a:solidFill>
                <a:srgbClr val="00FFF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B15A98D-AFEC-C481-5E71-BC378D8F00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>
            <a:normAutofit/>
          </a:bodyPr>
          <a:lstStyle/>
          <a:p>
            <a:pPr algn="ctr"/>
            <a:r>
              <a:rPr lang="en-GB" dirty="0">
                <a:solidFill>
                  <a:srgbClr val="FFC000"/>
                </a:solidFill>
              </a:rPr>
              <a:t>iNO – 40-neonates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545DB02-D7CB-A7F3-62C4-9A78633298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>
            <a:noAutofit/>
          </a:bodyPr>
          <a:lstStyle/>
          <a:p>
            <a:pPr algn="ctr"/>
            <a:r>
              <a:rPr lang="en-GB" dirty="0">
                <a:solidFill>
                  <a:srgbClr val="FFC000"/>
                </a:solidFill>
              </a:rPr>
              <a:t>Intragastric Sildenafil – 44-neonates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AC6FB4-275B-1BAA-E0D2-BEFC3C2233F0}"/>
              </a:ext>
            </a:extLst>
          </p:cNvPr>
          <p:cNvSpPr txBox="1"/>
          <p:nvPr/>
        </p:nvSpPr>
        <p:spPr>
          <a:xfrm>
            <a:off x="3020785" y="6051550"/>
            <a:ext cx="6455227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C3DFE"/>
                </a:solidFill>
              </a:rPr>
              <a:t> </a:t>
            </a:r>
            <a:r>
              <a:rPr lang="en-US" sz="3600" dirty="0">
                <a:solidFill>
                  <a:srgbClr val="4C3DFE"/>
                </a:solidFill>
              </a:rPr>
              <a:t>No Drug Withdrawal Syndrome</a:t>
            </a:r>
          </a:p>
        </p:txBody>
      </p:sp>
    </p:spTree>
    <p:extLst>
      <p:ext uri="{BB962C8B-B14F-4D97-AF65-F5344CB8AC3E}">
        <p14:creationId xmlns:p14="http://schemas.microsoft.com/office/powerpoint/2010/main" val="18906288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74331B-FAF7-9965-4243-4ED5620842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2154011"/>
          </a:xfrm>
        </p:spPr>
        <p:txBody>
          <a:bodyPr>
            <a:normAutofit/>
          </a:bodyPr>
          <a:lstStyle/>
          <a:p>
            <a:r>
              <a:rPr lang="en-GB" dirty="0"/>
              <a:t>Encephalopathy – 3%</a:t>
            </a:r>
          </a:p>
          <a:p>
            <a:r>
              <a:rPr lang="en-GB" dirty="0"/>
              <a:t>Cerebral Palsy – 8%</a:t>
            </a:r>
          </a:p>
          <a:p>
            <a:r>
              <a:rPr lang="en-GB" dirty="0"/>
              <a:t>Epilepsy – 11%</a:t>
            </a:r>
          </a:p>
          <a:p>
            <a:r>
              <a:rPr lang="en-GB" dirty="0"/>
              <a:t>Sensorineural Deficit – 5%</a:t>
            </a:r>
          </a:p>
          <a:p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622035-D988-33E2-749E-6672C02BB2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2154011"/>
          </a:xfrm>
        </p:spPr>
        <p:txBody>
          <a:bodyPr>
            <a:normAutofit/>
          </a:bodyPr>
          <a:lstStyle/>
          <a:p>
            <a:r>
              <a:rPr lang="en-GB" dirty="0"/>
              <a:t>Encephalopathy – 0%</a:t>
            </a:r>
          </a:p>
          <a:p>
            <a:r>
              <a:rPr lang="en-GB" dirty="0"/>
              <a:t>Cerebral Palsy – 0%</a:t>
            </a:r>
          </a:p>
          <a:p>
            <a:r>
              <a:rPr lang="en-GB" dirty="0"/>
              <a:t>Epilepsy – 2%</a:t>
            </a:r>
          </a:p>
          <a:p>
            <a:r>
              <a:rPr lang="en-GB" dirty="0"/>
              <a:t>Sensorineural Deficit – 2%</a:t>
            </a:r>
          </a:p>
          <a:p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99FE5F6-8D58-2B48-A72C-D34B76261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>
            <a:normAutofit/>
          </a:bodyPr>
          <a:lstStyle/>
          <a:p>
            <a:pPr algn="ctr"/>
            <a:r>
              <a:rPr lang="en-US" sz="6600" dirty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SECONDARY OUTCOMES </a:t>
            </a:r>
            <a:endParaRPr lang="en-US" sz="6000" dirty="0">
              <a:solidFill>
                <a:srgbClr val="00FFF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B15A98D-AFEC-C481-5E71-BC378D8F00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>
            <a:normAutofit/>
          </a:bodyPr>
          <a:lstStyle/>
          <a:p>
            <a:pPr algn="ctr"/>
            <a:r>
              <a:rPr lang="en-GB" dirty="0">
                <a:solidFill>
                  <a:srgbClr val="FFC000"/>
                </a:solidFill>
              </a:rPr>
              <a:t>iNO – 40-neonates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545DB02-D7CB-A7F3-62C4-9A78633298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>
            <a:noAutofit/>
          </a:bodyPr>
          <a:lstStyle/>
          <a:p>
            <a:pPr algn="ctr"/>
            <a:r>
              <a:rPr lang="en-GB" dirty="0">
                <a:solidFill>
                  <a:srgbClr val="FFC000"/>
                </a:solidFill>
              </a:rPr>
              <a:t>Intragastric Sildenafil – 44-neonates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AC6FB4-275B-1BAA-E0D2-BEFC3C2233F0}"/>
              </a:ext>
            </a:extLst>
          </p:cNvPr>
          <p:cNvSpPr txBox="1"/>
          <p:nvPr/>
        </p:nvSpPr>
        <p:spPr>
          <a:xfrm>
            <a:off x="2944586" y="4725987"/>
            <a:ext cx="6455227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C3DFE"/>
                </a:solidFill>
              </a:rPr>
              <a:t> </a:t>
            </a:r>
            <a:r>
              <a:rPr lang="en-US" sz="3600" dirty="0">
                <a:solidFill>
                  <a:srgbClr val="4C3DFE"/>
                </a:solidFill>
              </a:rPr>
              <a:t>No Intraventricular Hemorrhage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7D587C-9E0F-AFE9-C109-F36AB6B136BD}"/>
              </a:ext>
            </a:extLst>
          </p:cNvPr>
          <p:cNvSpPr txBox="1"/>
          <p:nvPr/>
        </p:nvSpPr>
        <p:spPr>
          <a:xfrm>
            <a:off x="1175203" y="5776676"/>
            <a:ext cx="9644743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C3DFE"/>
                </a:solidFill>
              </a:rPr>
              <a:t> </a:t>
            </a:r>
            <a:r>
              <a:rPr lang="en-US" sz="3600" dirty="0">
                <a:solidFill>
                  <a:srgbClr val="4C3DFE"/>
                </a:solidFill>
              </a:rPr>
              <a:t>3-D-Echocardiography Normal at Discharge. N=81.</a:t>
            </a:r>
          </a:p>
        </p:txBody>
      </p:sp>
    </p:spTree>
    <p:extLst>
      <p:ext uri="{BB962C8B-B14F-4D97-AF65-F5344CB8AC3E}">
        <p14:creationId xmlns:p14="http://schemas.microsoft.com/office/powerpoint/2010/main" val="25681838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9B6E4C4C-4F5E-E7E3-730D-134FF09DF10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3521129"/>
              </p:ext>
            </p:extLst>
          </p:nvPr>
        </p:nvGraphicFramePr>
        <p:xfrm>
          <a:off x="881743" y="1698399"/>
          <a:ext cx="10472054" cy="48095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66114">
                  <a:extLst>
                    <a:ext uri="{9D8B030D-6E8A-4147-A177-3AD203B41FA5}">
                      <a16:colId xmlns:a16="http://schemas.microsoft.com/office/drawing/2014/main" val="2754428027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146200575"/>
                    </a:ext>
                  </a:extLst>
                </a:gridCol>
                <a:gridCol w="1796140">
                  <a:extLst>
                    <a:ext uri="{9D8B030D-6E8A-4147-A177-3AD203B41FA5}">
                      <a16:colId xmlns:a16="http://schemas.microsoft.com/office/drawing/2014/main" val="4155717841"/>
                    </a:ext>
                  </a:extLst>
                </a:gridCol>
              </a:tblGrid>
              <a:tr h="420475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Characteristics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iNO (n=40)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iGS (n=44)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2743207"/>
                  </a:ext>
                </a:extLst>
              </a:tr>
              <a:tr h="122434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HFOV IN Hours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68 (2)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72 (2)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4729731"/>
                  </a:ext>
                </a:extLst>
              </a:tr>
              <a:tr h="122434">
                <a:tc>
                  <a:txBody>
                    <a:bodyPr/>
                    <a:lstStyle/>
                    <a:p>
                      <a:r>
                        <a:rPr lang="en-GB" dirty="0"/>
                        <a:t>CMV post HFOV in Hours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46 (1)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42 (2)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200944"/>
                  </a:ext>
                </a:extLst>
              </a:tr>
              <a:tr h="122434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CPAP in Hours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54 (2)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52 (3)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5829312"/>
                  </a:ext>
                </a:extLst>
              </a:tr>
              <a:tr h="122434">
                <a:tc>
                  <a:txBody>
                    <a:bodyPr/>
                    <a:lstStyle/>
                    <a:p>
                      <a:r>
                        <a:rPr lang="en-GB" dirty="0"/>
                        <a:t>Duration of Pulmonary Vasodilators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66 (2)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72 (0)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4703954"/>
                  </a:ext>
                </a:extLst>
              </a:tr>
              <a:tr h="122434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NICU days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28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31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5314349"/>
                  </a:ext>
                </a:extLst>
              </a:tr>
              <a:tr h="122434">
                <a:tc>
                  <a:txBody>
                    <a:bodyPr/>
                    <a:lstStyle/>
                    <a:p>
                      <a:r>
                        <a:rPr lang="en-GB" dirty="0"/>
                        <a:t>Length of Stay in Days on NICU and SCBU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52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3927065"/>
                  </a:ext>
                </a:extLst>
              </a:tr>
              <a:tr h="122434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Adverse Events [44%]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[</a:t>
                      </a:r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12/40] 30%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[25/44] 57%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5157762"/>
                  </a:ext>
                </a:extLst>
              </a:tr>
              <a:tr h="122434">
                <a:tc>
                  <a:txBody>
                    <a:bodyPr/>
                    <a:lstStyle/>
                    <a:p>
                      <a:r>
                        <a:rPr lang="en-GB" dirty="0"/>
                        <a:t>Treatment Failure Rate [14%]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[12/44] 27%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6930357"/>
                  </a:ext>
                </a:extLst>
              </a:tr>
              <a:tr h="122434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Mortality Rate [4%]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[3/40] 8%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0%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50911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dirty="0"/>
                        <a:t>Resolution of PPHN without Sequela [81%]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[25/37] 68%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[41/44] 93%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5178167"/>
                  </a:ext>
                </a:extLst>
              </a:tr>
              <a:tr h="122434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Resolution with Neurological Sequela [19%]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[12/37] 32%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[3/44] 7%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0248129"/>
                  </a:ext>
                </a:extLst>
              </a:tr>
              <a:tr h="122434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1572869"/>
                  </a:ext>
                </a:extLst>
              </a:tr>
            </a:tbl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A9C0B7E1-B57B-21F0-E223-74A2CDE94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>
            <a:normAutofit fontScale="90000"/>
          </a:bodyPr>
          <a:lstStyle/>
          <a:p>
            <a:pPr algn="ctr"/>
            <a:r>
              <a:rPr lang="en-US" sz="6600" dirty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Ventilatory Features</a:t>
            </a:r>
            <a:br>
              <a:rPr lang="en-US" sz="6600" dirty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6600" dirty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Hospital Stay and Outcomes</a:t>
            </a:r>
            <a:endParaRPr lang="en-US" sz="6000" dirty="0">
              <a:solidFill>
                <a:srgbClr val="00FFF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585403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1FBDCD3-969E-3E4F-83A7-198ECF1927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534533"/>
          </a:xfrm>
          <a:solidFill>
            <a:srgbClr val="002060"/>
          </a:solidFill>
        </p:spPr>
        <p:txBody>
          <a:bodyPr>
            <a:noAutofit/>
          </a:bodyPr>
          <a:lstStyle/>
          <a:p>
            <a:r>
              <a:rPr lang="en-GB" sz="3600" dirty="0">
                <a:solidFill>
                  <a:srgbClr val="00FFFE"/>
                </a:solidFill>
              </a:rPr>
              <a:t>19 % NEURODEVELOPMENTAL DELAY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1B56E39-6963-A334-AD3F-4655305F27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1857" y="164420"/>
            <a:ext cx="10134600" cy="2387600"/>
          </a:xfr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>
            <a:normAutofit/>
          </a:bodyPr>
          <a:lstStyle/>
          <a:p>
            <a:pPr algn="ctr"/>
            <a:r>
              <a:rPr lang="en-US" sz="6600" dirty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NEURODEVELOPMENTAL OUTCOMES </a:t>
            </a:r>
            <a:endParaRPr lang="en-US" sz="6000" dirty="0">
              <a:solidFill>
                <a:srgbClr val="00FFF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24190B9-30B9-E6F1-5975-EF64987AFCF1}"/>
              </a:ext>
            </a:extLst>
          </p:cNvPr>
          <p:cNvSpPr txBox="1">
            <a:spLocks/>
          </p:cNvSpPr>
          <p:nvPr/>
        </p:nvSpPr>
        <p:spPr>
          <a:xfrm>
            <a:off x="1524000" y="2894467"/>
            <a:ext cx="9144000" cy="534533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dirty="0">
                <a:solidFill>
                  <a:srgbClr val="00FFFE"/>
                </a:solidFill>
              </a:rPr>
              <a:t>81 % NORMAL NEURODEVELOPMENT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B17587D-50EF-B217-3630-48F203D98FC6}"/>
              </a:ext>
            </a:extLst>
          </p:cNvPr>
          <p:cNvSpPr txBox="1">
            <a:spLocks/>
          </p:cNvSpPr>
          <p:nvPr/>
        </p:nvSpPr>
        <p:spPr>
          <a:xfrm>
            <a:off x="1524000" y="4777696"/>
            <a:ext cx="9144000" cy="1133248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dirty="0">
                <a:solidFill>
                  <a:srgbClr val="00FFFE"/>
                </a:solidFill>
              </a:rPr>
              <a:t>Duration of Nitric oxide and Sildenafil did not impact on Neurodevelopmental Outcomes</a:t>
            </a:r>
          </a:p>
        </p:txBody>
      </p:sp>
    </p:spTree>
    <p:extLst>
      <p:ext uri="{BB962C8B-B14F-4D97-AF65-F5344CB8AC3E}">
        <p14:creationId xmlns:p14="http://schemas.microsoft.com/office/powerpoint/2010/main" val="16224952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74331B-FAF7-9965-4243-4ED5620842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6612" y="3461657"/>
            <a:ext cx="5157787" cy="511629"/>
          </a:xfrm>
        </p:spPr>
        <p:txBody>
          <a:bodyPr>
            <a:normAutofit/>
          </a:bodyPr>
          <a:lstStyle/>
          <a:p>
            <a:r>
              <a:rPr lang="en-GB" dirty="0"/>
              <a:t>Mild Impairment – 47%</a:t>
            </a:r>
          </a:p>
          <a:p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622035-D988-33E2-749E-6672C02BB2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3582080"/>
            <a:ext cx="5183188" cy="511629"/>
          </a:xfrm>
        </p:spPr>
        <p:txBody>
          <a:bodyPr>
            <a:normAutofit/>
          </a:bodyPr>
          <a:lstStyle/>
          <a:p>
            <a:r>
              <a:rPr lang="en-GB" dirty="0"/>
              <a:t>Mild Impairment – 7%</a:t>
            </a:r>
          </a:p>
          <a:p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99FE5F6-8D58-2B48-A72C-D34B76261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6201"/>
            <a:ext cx="10515600" cy="1614488"/>
          </a:xfr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>
            <a:normAutofit fontScale="90000"/>
          </a:bodyPr>
          <a:lstStyle/>
          <a:p>
            <a:pPr algn="ctr"/>
            <a:r>
              <a:rPr lang="en-US" sz="6600" dirty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NEURODEVELOPMENTAL DELAY [19%] </a:t>
            </a:r>
            <a:endParaRPr lang="en-US" sz="6000" dirty="0">
              <a:solidFill>
                <a:srgbClr val="00FFF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B15A98D-AFEC-C481-5E71-BC378D8F00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8213" y="2572431"/>
            <a:ext cx="5157787" cy="823912"/>
          </a:xfrm>
        </p:spPr>
        <p:txBody>
          <a:bodyPr>
            <a:normAutofit/>
          </a:bodyPr>
          <a:lstStyle/>
          <a:p>
            <a:pPr algn="ctr"/>
            <a:r>
              <a:rPr lang="en-GB" dirty="0">
                <a:solidFill>
                  <a:srgbClr val="FFC000"/>
                </a:solidFill>
              </a:rPr>
              <a:t>iNO – 12-neonates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545DB02-D7CB-A7F3-62C4-9A78633298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605088"/>
            <a:ext cx="5183188" cy="823912"/>
          </a:xfrm>
        </p:spPr>
        <p:txBody>
          <a:bodyPr>
            <a:noAutofit/>
          </a:bodyPr>
          <a:lstStyle/>
          <a:p>
            <a:pPr algn="ctr"/>
            <a:r>
              <a:rPr lang="en-GB" dirty="0">
                <a:solidFill>
                  <a:srgbClr val="FFC000"/>
                </a:solidFill>
              </a:rPr>
              <a:t>Intragastric Sildenafil – 3-neonates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AC6FB4-275B-1BAA-E0D2-BEFC3C2233F0}"/>
              </a:ext>
            </a:extLst>
          </p:cNvPr>
          <p:cNvSpPr txBox="1"/>
          <p:nvPr/>
        </p:nvSpPr>
        <p:spPr>
          <a:xfrm>
            <a:off x="2868386" y="1745582"/>
            <a:ext cx="6455227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C3DFE"/>
                </a:solidFill>
              </a:rPr>
              <a:t> </a:t>
            </a:r>
            <a:r>
              <a:rPr lang="en-US" sz="3600" dirty="0">
                <a:solidFill>
                  <a:srgbClr val="4C3DFE"/>
                </a:solidFill>
              </a:rPr>
              <a:t>Mild Impairment (71 – 75) – 10%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7D587C-9E0F-AFE9-C109-F36AB6B136BD}"/>
              </a:ext>
            </a:extLst>
          </p:cNvPr>
          <p:cNvSpPr txBox="1"/>
          <p:nvPr/>
        </p:nvSpPr>
        <p:spPr>
          <a:xfrm>
            <a:off x="2079169" y="4278085"/>
            <a:ext cx="7830459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C3DFE"/>
                </a:solidFill>
              </a:rPr>
              <a:t> </a:t>
            </a:r>
            <a:r>
              <a:rPr lang="en-US" sz="3600" dirty="0">
                <a:solidFill>
                  <a:srgbClr val="4C3DFE"/>
                </a:solidFill>
              </a:rPr>
              <a:t>Moderate to Severe Delay (57 – 62) – 9%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6FE673-6473-3D7D-7CF4-F25BF708D0A3}"/>
              </a:ext>
            </a:extLst>
          </p:cNvPr>
          <p:cNvSpPr txBox="1">
            <a:spLocks/>
          </p:cNvSpPr>
          <p:nvPr/>
        </p:nvSpPr>
        <p:spPr>
          <a:xfrm>
            <a:off x="1090613" y="4788012"/>
            <a:ext cx="5157787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>
                <a:solidFill>
                  <a:srgbClr val="FFC000"/>
                </a:solidFill>
              </a:rPr>
              <a:t>iNO – 12-neonates</a:t>
            </a:r>
            <a:endParaRPr lang="en-GB" dirty="0">
              <a:solidFill>
                <a:srgbClr val="FFC000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0EA443-114D-36CB-E5F6-E8CEF4B115D4}"/>
              </a:ext>
            </a:extLst>
          </p:cNvPr>
          <p:cNvSpPr txBox="1">
            <a:spLocks/>
          </p:cNvSpPr>
          <p:nvPr/>
        </p:nvSpPr>
        <p:spPr>
          <a:xfrm>
            <a:off x="5994399" y="4788012"/>
            <a:ext cx="5183188" cy="8239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>
                <a:solidFill>
                  <a:srgbClr val="FFC000"/>
                </a:solidFill>
              </a:rPr>
              <a:t>Intragastric Sildenafil – 3-neonates</a:t>
            </a:r>
            <a:endParaRPr lang="en-GB" dirty="0">
              <a:solidFill>
                <a:srgbClr val="FFC000"/>
              </a:solidFill>
            </a:endParaRP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07E63011-5394-D143-9034-51F9113E3D34}"/>
              </a:ext>
            </a:extLst>
          </p:cNvPr>
          <p:cNvSpPr txBox="1">
            <a:spLocks/>
          </p:cNvSpPr>
          <p:nvPr/>
        </p:nvSpPr>
        <p:spPr>
          <a:xfrm>
            <a:off x="1090613" y="5618719"/>
            <a:ext cx="5157787" cy="5116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Mod to Severe Delay – 33%</a:t>
            </a:r>
          </a:p>
          <a:p>
            <a:endParaRPr lang="en-GB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B72A3A7F-1B96-4479-A6A7-B18538BE09C5}"/>
              </a:ext>
            </a:extLst>
          </p:cNvPr>
          <p:cNvSpPr txBox="1">
            <a:spLocks/>
          </p:cNvSpPr>
          <p:nvPr/>
        </p:nvSpPr>
        <p:spPr>
          <a:xfrm>
            <a:off x="6389914" y="5619399"/>
            <a:ext cx="5183188" cy="5116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Mod to Severe Delay – 13%</a:t>
            </a:r>
          </a:p>
          <a:p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B17957-F870-B1E6-8EFD-42D8AB6871A3}"/>
              </a:ext>
            </a:extLst>
          </p:cNvPr>
          <p:cNvSpPr txBox="1"/>
          <p:nvPr/>
        </p:nvSpPr>
        <p:spPr>
          <a:xfrm>
            <a:off x="500743" y="6103484"/>
            <a:ext cx="11255828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C3DFE"/>
                </a:solidFill>
              </a:rPr>
              <a:t> </a:t>
            </a:r>
            <a:r>
              <a:rPr lang="en-US" sz="3200" dirty="0">
                <a:solidFill>
                  <a:srgbClr val="4C3DFE"/>
                </a:solidFill>
              </a:rPr>
              <a:t>Mean Difference in Developmental Quotient Significant p=0.001</a:t>
            </a:r>
          </a:p>
        </p:txBody>
      </p:sp>
    </p:spTree>
    <p:extLst>
      <p:ext uri="{BB962C8B-B14F-4D97-AF65-F5344CB8AC3E}">
        <p14:creationId xmlns:p14="http://schemas.microsoft.com/office/powerpoint/2010/main" val="12513020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6BE8625-D15A-47F7-0975-9C5D3BDF0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972"/>
            <a:ext cx="10515600" cy="1066800"/>
          </a:xfr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>
            <a:normAutofit/>
          </a:bodyPr>
          <a:lstStyle/>
          <a:p>
            <a:pPr algn="ctr"/>
            <a:r>
              <a:rPr lang="en-US" sz="6600" dirty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TREATMENT FLOW CHART</a:t>
            </a:r>
            <a:endParaRPr lang="en-US" sz="6000" dirty="0">
              <a:solidFill>
                <a:srgbClr val="00FFF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91E82160-C697-C62F-9892-510DD65DE055}"/>
              </a:ext>
            </a:extLst>
          </p:cNvPr>
          <p:cNvSpPr/>
          <p:nvPr/>
        </p:nvSpPr>
        <p:spPr>
          <a:xfrm>
            <a:off x="4060371" y="1223118"/>
            <a:ext cx="3581400" cy="819477"/>
          </a:xfrm>
          <a:prstGeom prst="flowChartProcess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Severe PPHN</a:t>
            </a:r>
          </a:p>
          <a:p>
            <a:pPr algn="ctr"/>
            <a:r>
              <a:rPr lang="en-GB" dirty="0"/>
              <a:t>OSI 26-38. N=84</a:t>
            </a:r>
          </a:p>
        </p:txBody>
      </p:sp>
      <p:sp>
        <p:nvSpPr>
          <p:cNvPr id="5" name="Flowchart: Process 4">
            <a:extLst>
              <a:ext uri="{FF2B5EF4-FFF2-40B4-BE49-F238E27FC236}">
                <a16:creationId xmlns:a16="http://schemas.microsoft.com/office/drawing/2014/main" id="{24493762-02E0-4C5E-F204-189899471F63}"/>
              </a:ext>
            </a:extLst>
          </p:cNvPr>
          <p:cNvSpPr/>
          <p:nvPr/>
        </p:nvSpPr>
        <p:spPr>
          <a:xfrm>
            <a:off x="8071757" y="1437041"/>
            <a:ext cx="3581400" cy="950980"/>
          </a:xfrm>
          <a:prstGeom prst="flowChartProcess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OSI 26-36. N=44</a:t>
            </a:r>
          </a:p>
          <a:p>
            <a:pPr algn="ctr"/>
            <a:r>
              <a:rPr lang="en-GB" dirty="0"/>
              <a:t>HFOV + ES + Inotropes</a:t>
            </a:r>
          </a:p>
          <a:p>
            <a:pPr algn="ctr"/>
            <a:r>
              <a:rPr lang="en-GB" dirty="0"/>
              <a:t>iGS (1mg/Kg/dose-q6H) – 0-Hours</a:t>
            </a:r>
          </a:p>
        </p:txBody>
      </p:sp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EB5152C7-5B8F-6B4A-51C5-F1D4F838B53C}"/>
              </a:ext>
            </a:extLst>
          </p:cNvPr>
          <p:cNvSpPr/>
          <p:nvPr/>
        </p:nvSpPr>
        <p:spPr>
          <a:xfrm>
            <a:off x="263978" y="1476663"/>
            <a:ext cx="3581400" cy="961864"/>
          </a:xfrm>
          <a:prstGeom prst="flowChartProcess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OSI 26-38. N=40</a:t>
            </a:r>
          </a:p>
          <a:p>
            <a:pPr algn="ctr"/>
            <a:r>
              <a:rPr lang="en-GB" dirty="0"/>
              <a:t>HFOV + ES + Inotropes</a:t>
            </a:r>
          </a:p>
          <a:p>
            <a:pPr algn="ctr"/>
            <a:r>
              <a:rPr lang="en-GB" dirty="0"/>
              <a:t>iNO (20 ppm) – 0-Hours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999F4F-1819-DD52-9141-4FCFD8C83C1D}"/>
              </a:ext>
            </a:extLst>
          </p:cNvPr>
          <p:cNvSpPr txBox="1"/>
          <p:nvPr/>
        </p:nvSpPr>
        <p:spPr>
          <a:xfrm>
            <a:off x="4142014" y="2581727"/>
            <a:ext cx="3499757" cy="1200329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/>
            <a:r>
              <a:rPr lang="en-GB" dirty="0"/>
              <a:t>OSI 36. N=12</a:t>
            </a:r>
          </a:p>
          <a:p>
            <a:pPr algn="ctr"/>
            <a:r>
              <a:rPr lang="en-GB" dirty="0"/>
              <a:t>iGS (1mg/Kg/q6H) – 0-Hour</a:t>
            </a:r>
          </a:p>
          <a:p>
            <a:pPr algn="ctr"/>
            <a:r>
              <a:rPr lang="en-GB" dirty="0"/>
              <a:t>iNO (20 ppm) + Milrinone </a:t>
            </a:r>
          </a:p>
          <a:p>
            <a:pPr algn="ctr"/>
            <a:r>
              <a:rPr lang="en-GB" dirty="0"/>
              <a:t>(0.6 mcg/Kg/min)-1-Hour</a:t>
            </a:r>
          </a:p>
        </p:txBody>
      </p:sp>
      <p:sp>
        <p:nvSpPr>
          <p:cNvPr id="9" name="Flowchart: Process 8">
            <a:extLst>
              <a:ext uri="{FF2B5EF4-FFF2-40B4-BE49-F238E27FC236}">
                <a16:creationId xmlns:a16="http://schemas.microsoft.com/office/drawing/2014/main" id="{69180F7F-E3CB-8AC9-5787-2DEF719D6AAF}"/>
              </a:ext>
            </a:extLst>
          </p:cNvPr>
          <p:cNvSpPr/>
          <p:nvPr/>
        </p:nvSpPr>
        <p:spPr>
          <a:xfrm>
            <a:off x="263978" y="3181892"/>
            <a:ext cx="3581400" cy="961864"/>
          </a:xfrm>
          <a:prstGeom prst="flowChartProcess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OSI ≤10. N=37+12</a:t>
            </a:r>
          </a:p>
          <a:p>
            <a:pPr algn="ctr"/>
            <a:r>
              <a:rPr lang="en-GB" dirty="0"/>
              <a:t>iNO (10 ppm) – 36-Hours</a:t>
            </a:r>
          </a:p>
        </p:txBody>
      </p:sp>
      <p:sp>
        <p:nvSpPr>
          <p:cNvPr id="10" name="Flowchart: Process 9">
            <a:extLst>
              <a:ext uri="{FF2B5EF4-FFF2-40B4-BE49-F238E27FC236}">
                <a16:creationId xmlns:a16="http://schemas.microsoft.com/office/drawing/2014/main" id="{C75B6F89-7A35-F2D5-8A80-5BF546DDB95F}"/>
              </a:ext>
            </a:extLst>
          </p:cNvPr>
          <p:cNvSpPr/>
          <p:nvPr/>
        </p:nvSpPr>
        <p:spPr>
          <a:xfrm>
            <a:off x="263978" y="4441451"/>
            <a:ext cx="3581400" cy="961864"/>
          </a:xfrm>
          <a:prstGeom prst="flowChartProcess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OSI ≤5.</a:t>
            </a:r>
          </a:p>
          <a:p>
            <a:pPr algn="ctr"/>
            <a:r>
              <a:rPr lang="en-GB" dirty="0"/>
              <a:t>iNO (5 ppm) – 48-Hours</a:t>
            </a:r>
          </a:p>
        </p:txBody>
      </p:sp>
      <p:sp>
        <p:nvSpPr>
          <p:cNvPr id="11" name="Flowchart: Process 10">
            <a:extLst>
              <a:ext uri="{FF2B5EF4-FFF2-40B4-BE49-F238E27FC236}">
                <a16:creationId xmlns:a16="http://schemas.microsoft.com/office/drawing/2014/main" id="{ABF28153-BA27-B240-D814-A5CAEE12D3AB}"/>
              </a:ext>
            </a:extLst>
          </p:cNvPr>
          <p:cNvSpPr/>
          <p:nvPr/>
        </p:nvSpPr>
        <p:spPr>
          <a:xfrm>
            <a:off x="263978" y="5634882"/>
            <a:ext cx="5736771" cy="1125146"/>
          </a:xfrm>
          <a:prstGeom prst="flowChartProcess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OSI ≤5.</a:t>
            </a:r>
          </a:p>
          <a:p>
            <a:pPr algn="ctr"/>
            <a:r>
              <a:rPr lang="en-GB" dirty="0"/>
              <a:t>iNO (5 ppm) – 60-Hours</a:t>
            </a:r>
          </a:p>
          <a:p>
            <a:pPr algn="ctr"/>
            <a:r>
              <a:rPr lang="en-GB" dirty="0"/>
              <a:t>Decrease iNO by 1 ppm every 30-minutes for 2-Hours</a:t>
            </a:r>
          </a:p>
          <a:p>
            <a:pPr algn="ctr"/>
            <a:r>
              <a:rPr lang="en-GB" dirty="0"/>
              <a:t>Discontinued 66-Hours</a:t>
            </a:r>
          </a:p>
        </p:txBody>
      </p:sp>
      <p:sp>
        <p:nvSpPr>
          <p:cNvPr id="12" name="Flowchart: Process 11">
            <a:extLst>
              <a:ext uri="{FF2B5EF4-FFF2-40B4-BE49-F238E27FC236}">
                <a16:creationId xmlns:a16="http://schemas.microsoft.com/office/drawing/2014/main" id="{45AC62DE-86B5-E9F5-92C8-D36EB7923358}"/>
              </a:ext>
            </a:extLst>
          </p:cNvPr>
          <p:cNvSpPr/>
          <p:nvPr/>
        </p:nvSpPr>
        <p:spPr>
          <a:xfrm>
            <a:off x="8071757" y="3111307"/>
            <a:ext cx="3581400" cy="961864"/>
          </a:xfrm>
          <a:prstGeom prst="flowChartProcess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OSI ≤10.</a:t>
            </a:r>
          </a:p>
          <a:p>
            <a:pPr algn="ctr"/>
            <a:r>
              <a:rPr lang="en-GB" dirty="0"/>
              <a:t>iGS (1mg/Kg/q6H) – 72-Hours. N=44</a:t>
            </a:r>
          </a:p>
          <a:p>
            <a:pPr algn="ctr"/>
            <a:r>
              <a:rPr lang="en-GB" dirty="0"/>
              <a:t>iNO (10 ppm) – 36-Hours. N=12</a:t>
            </a:r>
          </a:p>
        </p:txBody>
      </p:sp>
      <p:sp>
        <p:nvSpPr>
          <p:cNvPr id="13" name="Flowchart: Process 12">
            <a:extLst>
              <a:ext uri="{FF2B5EF4-FFF2-40B4-BE49-F238E27FC236}">
                <a16:creationId xmlns:a16="http://schemas.microsoft.com/office/drawing/2014/main" id="{8F0B222D-0CE2-0D62-2C17-0429B81E37D3}"/>
              </a:ext>
            </a:extLst>
          </p:cNvPr>
          <p:cNvSpPr/>
          <p:nvPr/>
        </p:nvSpPr>
        <p:spPr>
          <a:xfrm>
            <a:off x="8071757" y="4258480"/>
            <a:ext cx="3581400" cy="716291"/>
          </a:xfrm>
          <a:prstGeom prst="flowChartProcess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OSI ≤5</a:t>
            </a:r>
          </a:p>
          <a:p>
            <a:pPr algn="ctr"/>
            <a:r>
              <a:rPr lang="en-GB" dirty="0"/>
              <a:t>iGS (1mg/Kg/q8H) for 4 Days</a:t>
            </a:r>
          </a:p>
        </p:txBody>
      </p:sp>
      <p:sp>
        <p:nvSpPr>
          <p:cNvPr id="14" name="Flowchart: Process 13">
            <a:extLst>
              <a:ext uri="{FF2B5EF4-FFF2-40B4-BE49-F238E27FC236}">
                <a16:creationId xmlns:a16="http://schemas.microsoft.com/office/drawing/2014/main" id="{776998BB-A20D-1BDF-A550-BB7736D50BC0}"/>
              </a:ext>
            </a:extLst>
          </p:cNvPr>
          <p:cNvSpPr/>
          <p:nvPr/>
        </p:nvSpPr>
        <p:spPr>
          <a:xfrm>
            <a:off x="8071757" y="5153950"/>
            <a:ext cx="3581400" cy="561050"/>
          </a:xfrm>
          <a:prstGeom prst="flowChartProcess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OSI ≤5.</a:t>
            </a:r>
          </a:p>
          <a:p>
            <a:pPr algn="ctr"/>
            <a:r>
              <a:rPr lang="en-GB" dirty="0"/>
              <a:t>iGS (1mg/Kg/q12H) for 4 Days</a:t>
            </a:r>
          </a:p>
        </p:txBody>
      </p:sp>
      <p:sp>
        <p:nvSpPr>
          <p:cNvPr id="15" name="Flowchart: Process 14">
            <a:extLst>
              <a:ext uri="{FF2B5EF4-FFF2-40B4-BE49-F238E27FC236}">
                <a16:creationId xmlns:a16="http://schemas.microsoft.com/office/drawing/2014/main" id="{5FC38777-9B0E-8E88-637C-06C97525CDF2}"/>
              </a:ext>
            </a:extLst>
          </p:cNvPr>
          <p:cNvSpPr/>
          <p:nvPr/>
        </p:nvSpPr>
        <p:spPr>
          <a:xfrm>
            <a:off x="8071757" y="5894179"/>
            <a:ext cx="3581400" cy="865849"/>
          </a:xfrm>
          <a:prstGeom prst="flowChartProcess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OSI ≤5</a:t>
            </a:r>
          </a:p>
          <a:p>
            <a:pPr algn="ctr"/>
            <a:r>
              <a:rPr lang="en-GB" dirty="0"/>
              <a:t>iGS (1mg/Kg/OD) for 4 Days</a:t>
            </a:r>
          </a:p>
          <a:p>
            <a:pPr algn="ctr"/>
            <a:r>
              <a:rPr lang="en-GB" dirty="0"/>
              <a:t>Discontinued 15</a:t>
            </a:r>
            <a:r>
              <a:rPr lang="en-GB" baseline="30000" dirty="0"/>
              <a:t>th</a:t>
            </a:r>
            <a:r>
              <a:rPr lang="en-GB" dirty="0"/>
              <a:t> Day</a:t>
            </a:r>
          </a:p>
        </p:txBody>
      </p:sp>
      <p:sp>
        <p:nvSpPr>
          <p:cNvPr id="16" name="Arrow: Left 15">
            <a:extLst>
              <a:ext uri="{FF2B5EF4-FFF2-40B4-BE49-F238E27FC236}">
                <a16:creationId xmlns:a16="http://schemas.microsoft.com/office/drawing/2014/main" id="{3F58D85A-67D5-1253-7F68-D95D9B0CC4F5}"/>
              </a:ext>
            </a:extLst>
          </p:cNvPr>
          <p:cNvSpPr/>
          <p:nvPr/>
        </p:nvSpPr>
        <p:spPr>
          <a:xfrm>
            <a:off x="3845377" y="1557963"/>
            <a:ext cx="214993" cy="48463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1A7B8D2C-28E1-02F7-1B35-7C095012A185}"/>
              </a:ext>
            </a:extLst>
          </p:cNvPr>
          <p:cNvSpPr/>
          <p:nvPr/>
        </p:nvSpPr>
        <p:spPr>
          <a:xfrm>
            <a:off x="7641771" y="1548637"/>
            <a:ext cx="429986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Arrow: Left 17">
            <a:extLst>
              <a:ext uri="{FF2B5EF4-FFF2-40B4-BE49-F238E27FC236}">
                <a16:creationId xmlns:a16="http://schemas.microsoft.com/office/drawing/2014/main" id="{A39FA2B2-DEC5-C023-14AA-155B0DEC2166}"/>
              </a:ext>
            </a:extLst>
          </p:cNvPr>
          <p:cNvSpPr/>
          <p:nvPr/>
        </p:nvSpPr>
        <p:spPr>
          <a:xfrm rot="18818221">
            <a:off x="7574534" y="2353829"/>
            <a:ext cx="572458" cy="48463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E1177928-8242-EB0F-B4E3-C78275F88BAD}"/>
              </a:ext>
            </a:extLst>
          </p:cNvPr>
          <p:cNvSpPr/>
          <p:nvPr/>
        </p:nvSpPr>
        <p:spPr>
          <a:xfrm>
            <a:off x="7641771" y="3066941"/>
            <a:ext cx="429986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Arrow: Left 19">
            <a:extLst>
              <a:ext uri="{FF2B5EF4-FFF2-40B4-BE49-F238E27FC236}">
                <a16:creationId xmlns:a16="http://schemas.microsoft.com/office/drawing/2014/main" id="{CE4ED9B0-3B82-CEA1-A796-C780541AEBD6}"/>
              </a:ext>
            </a:extLst>
          </p:cNvPr>
          <p:cNvSpPr/>
          <p:nvPr/>
        </p:nvSpPr>
        <p:spPr>
          <a:xfrm>
            <a:off x="3845377" y="3720084"/>
            <a:ext cx="4226380" cy="48463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iNO (N=12)</a:t>
            </a:r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02FD068F-C87B-EA46-FED2-E871656A08D0}"/>
              </a:ext>
            </a:extLst>
          </p:cNvPr>
          <p:cNvSpPr/>
          <p:nvPr/>
        </p:nvSpPr>
        <p:spPr>
          <a:xfrm>
            <a:off x="9620141" y="4073171"/>
            <a:ext cx="484632" cy="18530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E39A67E4-06EC-82BC-D624-ADBF247ACF3E}"/>
              </a:ext>
            </a:extLst>
          </p:cNvPr>
          <p:cNvSpPr/>
          <p:nvPr/>
        </p:nvSpPr>
        <p:spPr>
          <a:xfrm>
            <a:off x="9620141" y="4989357"/>
            <a:ext cx="484632" cy="16459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98FEDEA0-DFA7-714B-E60F-4987C48DD450}"/>
              </a:ext>
            </a:extLst>
          </p:cNvPr>
          <p:cNvSpPr/>
          <p:nvPr/>
        </p:nvSpPr>
        <p:spPr>
          <a:xfrm>
            <a:off x="9620141" y="5708251"/>
            <a:ext cx="484632" cy="18592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5A433006-2FEE-BBAA-DC5B-12AEED1D0A87}"/>
              </a:ext>
            </a:extLst>
          </p:cNvPr>
          <p:cNvSpPr/>
          <p:nvPr/>
        </p:nvSpPr>
        <p:spPr>
          <a:xfrm>
            <a:off x="1812361" y="4143756"/>
            <a:ext cx="484632" cy="29769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CCC76ED6-413C-D1E0-2BBD-60716044D485}"/>
              </a:ext>
            </a:extLst>
          </p:cNvPr>
          <p:cNvSpPr/>
          <p:nvPr/>
        </p:nvSpPr>
        <p:spPr>
          <a:xfrm>
            <a:off x="1812361" y="5403315"/>
            <a:ext cx="484632" cy="23156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9E700B8F-5D53-52B2-1733-2561CCAA28DA}"/>
              </a:ext>
            </a:extLst>
          </p:cNvPr>
          <p:cNvSpPr/>
          <p:nvPr/>
        </p:nvSpPr>
        <p:spPr>
          <a:xfrm>
            <a:off x="1812361" y="2430255"/>
            <a:ext cx="484632" cy="74874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53763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7641BC9-BF64-FFA5-BF9B-CB214E4BEFFC}"/>
              </a:ext>
            </a:extLst>
          </p:cNvPr>
          <p:cNvSpPr txBox="1">
            <a:spLocks/>
          </p:cNvSpPr>
          <p:nvPr/>
        </p:nvSpPr>
        <p:spPr>
          <a:xfrm>
            <a:off x="1046617" y="245382"/>
            <a:ext cx="10515600" cy="1325563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CONCLUSIONS </a:t>
            </a:r>
            <a:endParaRPr lang="en-US" sz="6000" dirty="0">
              <a:solidFill>
                <a:srgbClr val="00FFF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1C20D21-8B6D-0AE4-07A7-2295E381B1E3}"/>
              </a:ext>
            </a:extLst>
          </p:cNvPr>
          <p:cNvSpPr txBox="1">
            <a:spLocks/>
          </p:cNvSpPr>
          <p:nvPr/>
        </p:nvSpPr>
        <p:spPr>
          <a:xfrm>
            <a:off x="2433751" y="1921781"/>
            <a:ext cx="7741331" cy="4500789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Sildenafil </a:t>
            </a:r>
          </a:p>
          <a:p>
            <a:pPr algn="ctr"/>
            <a:r>
              <a:rPr lang="en-US" sz="6000" dirty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was as </a:t>
            </a:r>
          </a:p>
          <a:p>
            <a:pPr algn="ctr"/>
            <a:r>
              <a:rPr lang="en-US" sz="6000" dirty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efficacious as </a:t>
            </a:r>
          </a:p>
          <a:p>
            <a:pPr algn="ctr"/>
            <a:r>
              <a:rPr lang="en-US" sz="6000" dirty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Nitric Oxide </a:t>
            </a:r>
          </a:p>
          <a:p>
            <a:pPr algn="ctr"/>
            <a:r>
              <a:rPr lang="en-US" sz="6000" dirty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this </a:t>
            </a:r>
          </a:p>
          <a:p>
            <a:pPr algn="ctr"/>
            <a:r>
              <a:rPr lang="en-US" sz="6000" dirty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specific population</a:t>
            </a:r>
            <a:endParaRPr lang="en-US" sz="6000" dirty="0">
              <a:solidFill>
                <a:srgbClr val="00FFF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1903621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7641BC9-BF64-FFA5-BF9B-CB214E4BEFFC}"/>
              </a:ext>
            </a:extLst>
          </p:cNvPr>
          <p:cNvSpPr txBox="1">
            <a:spLocks/>
          </p:cNvSpPr>
          <p:nvPr/>
        </p:nvSpPr>
        <p:spPr>
          <a:xfrm>
            <a:off x="1046617" y="245382"/>
            <a:ext cx="10515600" cy="1325563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CONCLUSIONS </a:t>
            </a:r>
            <a:endParaRPr lang="en-US" sz="6000" dirty="0">
              <a:solidFill>
                <a:srgbClr val="00FFF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1C20D21-8B6D-0AE4-07A7-2295E381B1E3}"/>
              </a:ext>
            </a:extLst>
          </p:cNvPr>
          <p:cNvSpPr txBox="1">
            <a:spLocks/>
          </p:cNvSpPr>
          <p:nvPr/>
        </p:nvSpPr>
        <p:spPr>
          <a:xfrm>
            <a:off x="1046617" y="1921781"/>
            <a:ext cx="10515600" cy="4500789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Rebound Phenomenon did not occur as Sildenafil was gradually weaned </a:t>
            </a:r>
          </a:p>
          <a:p>
            <a:pPr algn="ctr"/>
            <a:r>
              <a:rPr lang="en-US" sz="6000" dirty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Similarly</a:t>
            </a:r>
          </a:p>
          <a:p>
            <a:pPr algn="ctr"/>
            <a:r>
              <a:rPr lang="en-US" sz="6000" dirty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iNO weaning should be gradual.</a:t>
            </a:r>
            <a:endParaRPr lang="en-US" sz="6000" dirty="0">
              <a:solidFill>
                <a:srgbClr val="00FFF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3358637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7641BC9-BF64-FFA5-BF9B-CB214E4BEFFC}"/>
              </a:ext>
            </a:extLst>
          </p:cNvPr>
          <p:cNvSpPr txBox="1">
            <a:spLocks/>
          </p:cNvSpPr>
          <p:nvPr/>
        </p:nvSpPr>
        <p:spPr>
          <a:xfrm>
            <a:off x="1046617" y="97972"/>
            <a:ext cx="10515600" cy="182381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CONCLUSIONS</a:t>
            </a:r>
          </a:p>
          <a:p>
            <a:pPr algn="ctr"/>
            <a:endParaRPr lang="en-US" sz="8000" dirty="0">
              <a:solidFill>
                <a:srgbClr val="FFC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7600" dirty="0">
                <a:solidFill>
                  <a:srgbClr val="00FFF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Neurodevelopmental Outcomes at age 2 years</a:t>
            </a:r>
          </a:p>
          <a:p>
            <a:pPr algn="ctr"/>
            <a:r>
              <a:rPr lang="en-US" sz="6600" dirty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endParaRPr lang="en-US" sz="6000" dirty="0">
              <a:solidFill>
                <a:srgbClr val="00FFF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1C20D21-8B6D-0AE4-07A7-2295E381B1E3}"/>
              </a:ext>
            </a:extLst>
          </p:cNvPr>
          <p:cNvSpPr txBox="1">
            <a:spLocks/>
          </p:cNvSpPr>
          <p:nvPr/>
        </p:nvSpPr>
        <p:spPr>
          <a:xfrm>
            <a:off x="4060372" y="1921781"/>
            <a:ext cx="4332514" cy="1202419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rgbClr val="00FFF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Bayley III UK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3A9BD2-44C2-1298-8C12-D75016E700D8}"/>
              </a:ext>
            </a:extLst>
          </p:cNvPr>
          <p:cNvSpPr txBox="1">
            <a:spLocks/>
          </p:cNvSpPr>
          <p:nvPr/>
        </p:nvSpPr>
        <p:spPr>
          <a:xfrm>
            <a:off x="1046617" y="3130096"/>
            <a:ext cx="10515600" cy="182381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Eighty-one percent of Children had Normal Neurodevelopment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82988F0-762E-B7B5-1CA7-06A8AA1BE203}"/>
              </a:ext>
            </a:extLst>
          </p:cNvPr>
          <p:cNvSpPr txBox="1">
            <a:spLocks/>
          </p:cNvSpPr>
          <p:nvPr/>
        </p:nvSpPr>
        <p:spPr>
          <a:xfrm>
            <a:off x="1046617" y="4991551"/>
            <a:ext cx="10515600" cy="1823811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Higher Incidence of Neurodevelopmental Delay in iNO Children</a:t>
            </a:r>
          </a:p>
        </p:txBody>
      </p:sp>
    </p:spTree>
    <p:extLst>
      <p:ext uri="{BB962C8B-B14F-4D97-AF65-F5344CB8AC3E}">
        <p14:creationId xmlns:p14="http://schemas.microsoft.com/office/powerpoint/2010/main" val="21057123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</a:t>
            </a:r>
            <a:r>
              <a:rPr lang="en-US" dirty="0">
                <a:solidFill>
                  <a:srgbClr val="FF0000"/>
                </a:solidFill>
              </a:rPr>
              <a:t>Protocol   For  PPHN  in  LMIC  without  INO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Expert Committee</a:t>
            </a:r>
            <a:r>
              <a:rPr lang="en-US" dirty="0"/>
              <a:t>  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err="1"/>
              <a:t>Dr</a:t>
            </a:r>
            <a:r>
              <a:rPr lang="en-US" dirty="0"/>
              <a:t>  Rajiv P K</a:t>
            </a:r>
          </a:p>
          <a:p>
            <a:r>
              <a:rPr lang="en-US" dirty="0" err="1"/>
              <a:t>Dr</a:t>
            </a:r>
            <a:r>
              <a:rPr lang="en-US" dirty="0"/>
              <a:t> </a:t>
            </a:r>
            <a:r>
              <a:rPr lang="en-US" dirty="0" err="1"/>
              <a:t>Yogen</a:t>
            </a:r>
            <a:r>
              <a:rPr lang="en-US" dirty="0"/>
              <a:t> Singh   USA</a:t>
            </a:r>
          </a:p>
          <a:p>
            <a:r>
              <a:rPr lang="en-US" dirty="0" err="1"/>
              <a:t>Dr</a:t>
            </a:r>
            <a:r>
              <a:rPr lang="en-US" dirty="0"/>
              <a:t>  Augusto  Sola   USA</a:t>
            </a:r>
          </a:p>
          <a:p>
            <a:r>
              <a:rPr lang="en-US" dirty="0" err="1"/>
              <a:t>Dr</a:t>
            </a:r>
            <a:r>
              <a:rPr lang="en-US" dirty="0"/>
              <a:t> </a:t>
            </a:r>
            <a:r>
              <a:rPr lang="en-US" dirty="0" err="1"/>
              <a:t>Koert</a:t>
            </a:r>
            <a:r>
              <a:rPr lang="en-US" dirty="0"/>
              <a:t> De Waal    Australia</a:t>
            </a:r>
          </a:p>
          <a:p>
            <a:r>
              <a:rPr lang="en-US" dirty="0" err="1"/>
              <a:t>Dr</a:t>
            </a:r>
            <a:r>
              <a:rPr lang="en-US" dirty="0"/>
              <a:t>  Patrick </a:t>
            </a:r>
            <a:r>
              <a:rPr lang="en-US" dirty="0" err="1"/>
              <a:t>Mc</a:t>
            </a:r>
            <a:r>
              <a:rPr lang="en-US" dirty="0"/>
              <a:t> </a:t>
            </a:r>
            <a:r>
              <a:rPr lang="en-US" dirty="0" err="1"/>
              <a:t>Namara</a:t>
            </a:r>
            <a:r>
              <a:rPr lang="en-US" dirty="0"/>
              <a:t>   USA</a:t>
            </a:r>
          </a:p>
          <a:p>
            <a:r>
              <a:rPr lang="en-US" dirty="0" err="1"/>
              <a:t>Dr</a:t>
            </a:r>
            <a:r>
              <a:rPr lang="en-US" dirty="0"/>
              <a:t> Philip  Levy   USA </a:t>
            </a:r>
          </a:p>
        </p:txBody>
      </p:sp>
    </p:spTree>
    <p:extLst>
      <p:ext uri="{BB962C8B-B14F-4D97-AF65-F5344CB8AC3E}">
        <p14:creationId xmlns:p14="http://schemas.microsoft.com/office/powerpoint/2010/main" val="1050206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1000" y="5749390"/>
            <a:ext cx="11429999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C3DFE"/>
                </a:solidFill>
              </a:rPr>
              <a:t> </a:t>
            </a:r>
            <a:r>
              <a:rPr lang="en-US" sz="3600" dirty="0">
                <a:solidFill>
                  <a:srgbClr val="4C3DFE"/>
                </a:solidFill>
              </a:rPr>
              <a:t>SUCCESSFUL USAGE OF SILDENAFIL TO TREAT PPHN IN 2002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86CA9E5-3712-51F8-5F8F-52B435F58F8A}"/>
              </a:ext>
            </a:extLst>
          </p:cNvPr>
          <p:cNvSpPr txBox="1">
            <a:spLocks/>
          </p:cNvSpPr>
          <p:nvPr/>
        </p:nvSpPr>
        <p:spPr>
          <a:xfrm>
            <a:off x="0" y="166255"/>
            <a:ext cx="12192000" cy="199842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Sildenafil - 2002</a:t>
            </a:r>
            <a:br>
              <a:rPr lang="en-US" sz="6600" dirty="0">
                <a:solidFill>
                  <a:srgbClr val="00FFF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6600" dirty="0">
                <a:solidFill>
                  <a:srgbClr val="00FFF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AIMS-KOCHI-KERALA-INDIA</a:t>
            </a:r>
          </a:p>
        </p:txBody>
      </p:sp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A9B5D922-12F7-D08D-79BE-10C8A44EC7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911"/>
          <a:stretch/>
        </p:blipFill>
        <p:spPr>
          <a:xfrm>
            <a:off x="4624827" y="2558833"/>
            <a:ext cx="5217457" cy="1099975"/>
          </a:xfrm>
          <a:prstGeom prst="rect">
            <a:avLst/>
          </a:prstGeom>
        </p:spPr>
      </p:pic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id="{5DBB1B3B-FB7D-3EAD-704C-27555E45BD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0" t="15930" b="53658"/>
          <a:stretch/>
        </p:blipFill>
        <p:spPr>
          <a:xfrm>
            <a:off x="446312" y="3178572"/>
            <a:ext cx="3842656" cy="2079171"/>
          </a:xfrm>
          <a:prstGeom prst="rect">
            <a:avLst/>
          </a:prstGeom>
        </p:spPr>
      </p:pic>
      <p:pic>
        <p:nvPicPr>
          <p:cNvPr id="12" name="Content Placeholder 3">
            <a:extLst>
              <a:ext uri="{FF2B5EF4-FFF2-40B4-BE49-F238E27FC236}">
                <a16:creationId xmlns:a16="http://schemas.microsoft.com/office/drawing/2014/main" id="{9B153B98-A5FA-8718-0E80-BB6C196D02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6" t="57010" r="25038" b="24680"/>
          <a:stretch/>
        </p:blipFill>
        <p:spPr>
          <a:xfrm>
            <a:off x="5958327" y="4189684"/>
            <a:ext cx="2667000" cy="1251858"/>
          </a:xfrm>
          <a:prstGeom prst="rect">
            <a:avLst/>
          </a:prstGeom>
        </p:spPr>
      </p:pic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id="{A6569BAB-5E11-832A-61AA-808777169E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143" y="3178572"/>
            <a:ext cx="1415142" cy="185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1823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EDB7EE-F4EA-3460-DBF5-E02FBA9B50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595" y="0"/>
            <a:ext cx="9552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8077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8D0947-6716-1A0F-2378-3EA520D1A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60" y="0"/>
            <a:ext cx="116432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7298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88706F-783C-1594-8413-F83BB1445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9887" y="181512"/>
            <a:ext cx="6372225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6830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7ECB48-F171-7750-005B-B3F30D842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25" y="371475"/>
            <a:ext cx="6381750" cy="61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0535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6C87E-4E7D-E32E-295F-05C4DF8D0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538" y="1690687"/>
            <a:ext cx="6467475" cy="347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691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156179E-2BB9-44EA-8870-80BCAD1EB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2262" y="1071562"/>
            <a:ext cx="6467475" cy="471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4839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2608AD3-3CA8-EED6-C513-3548B6807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237" y="219075"/>
            <a:ext cx="9153525" cy="641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0256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4408" y="5811653"/>
            <a:ext cx="4142509" cy="461665"/>
          </a:xfrm>
          <a:prstGeom prst="rect">
            <a:avLst/>
          </a:prstGeom>
          <a:solidFill>
            <a:srgbClr val="00FFF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 Thank  you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9" t="3754" r="2836" b="3539"/>
          <a:stretch/>
        </p:blipFill>
        <p:spPr>
          <a:xfrm>
            <a:off x="4045296" y="872646"/>
            <a:ext cx="3911621" cy="45391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6" b="1772"/>
          <a:stretch/>
        </p:blipFill>
        <p:spPr>
          <a:xfrm>
            <a:off x="0" y="872644"/>
            <a:ext cx="3797112" cy="45391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101" y="872644"/>
            <a:ext cx="3986899" cy="45391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908088" y="6273318"/>
            <a:ext cx="1410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Dr</a:t>
            </a:r>
            <a:r>
              <a:rPr lang="en-US" dirty="0"/>
              <a:t> P K  Rajiv  </a:t>
            </a:r>
          </a:p>
        </p:txBody>
      </p:sp>
    </p:spTree>
    <p:extLst>
      <p:ext uri="{BB962C8B-B14F-4D97-AF65-F5344CB8AC3E}">
        <p14:creationId xmlns:p14="http://schemas.microsoft.com/office/powerpoint/2010/main" val="3570137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184" y="2111951"/>
            <a:ext cx="3290188" cy="4639571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4F00D67-AF5A-2047-7310-B78B38173E5D}"/>
              </a:ext>
            </a:extLst>
          </p:cNvPr>
          <p:cNvSpPr txBox="1">
            <a:spLocks/>
          </p:cNvSpPr>
          <p:nvPr/>
        </p:nvSpPr>
        <p:spPr>
          <a:xfrm>
            <a:off x="0" y="166255"/>
            <a:ext cx="12192000" cy="1836716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Viagra Saves Blue Babies</a:t>
            </a:r>
          </a:p>
          <a:p>
            <a:pPr algn="ctr"/>
            <a:r>
              <a:rPr lang="en-US" sz="6600" dirty="0">
                <a:solidFill>
                  <a:srgbClr val="00FFF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Ethics &amp; Conscience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BA353C-CE97-84B3-611D-B145D1907216}"/>
              </a:ext>
            </a:extLst>
          </p:cNvPr>
          <p:cNvSpPr txBox="1"/>
          <p:nvPr/>
        </p:nvSpPr>
        <p:spPr>
          <a:xfrm>
            <a:off x="8011887" y="2490941"/>
            <a:ext cx="3837886" cy="95410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C3DFE"/>
                </a:solidFill>
              </a:rPr>
              <a:t> </a:t>
            </a:r>
            <a:r>
              <a:rPr lang="en-US" sz="2800" dirty="0">
                <a:solidFill>
                  <a:srgbClr val="4C3DFE"/>
                </a:solidFill>
              </a:rPr>
              <a:t>Neonatology Conference </a:t>
            </a:r>
          </a:p>
          <a:p>
            <a:r>
              <a:rPr lang="en-US" sz="2800" dirty="0">
                <a:solidFill>
                  <a:srgbClr val="4C3DFE"/>
                </a:solidFill>
              </a:rPr>
              <a:t>Washington D. C. (2002)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BFB4B7-F55A-D7B3-79DC-DE042BFD5249}"/>
              </a:ext>
            </a:extLst>
          </p:cNvPr>
          <p:cNvSpPr txBox="1"/>
          <p:nvPr/>
        </p:nvSpPr>
        <p:spPr>
          <a:xfrm>
            <a:off x="8011887" y="5480676"/>
            <a:ext cx="3837886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C3DFE"/>
                </a:solidFill>
              </a:rPr>
              <a:t> </a:t>
            </a:r>
            <a:r>
              <a:rPr lang="en-US" sz="2800" dirty="0">
                <a:solidFill>
                  <a:srgbClr val="4C3DFE"/>
                </a:solidFill>
              </a:rPr>
              <a:t>BMJ 2002; 10.1136 </a:t>
            </a:r>
          </a:p>
        </p:txBody>
      </p:sp>
    </p:spTree>
    <p:extLst>
      <p:ext uri="{BB962C8B-B14F-4D97-AF65-F5344CB8AC3E}">
        <p14:creationId xmlns:p14="http://schemas.microsoft.com/office/powerpoint/2010/main" val="17937676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AAE527-82BB-26E2-66C1-798E70C158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3200" dirty="0">
                <a:solidFill>
                  <a:srgbClr val="FFC000"/>
                </a:solidFill>
              </a:rPr>
              <a:t>Side Effects of iNO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69F504-64EE-A45B-871B-4AAD2F306E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2143124"/>
          </a:xfrm>
        </p:spPr>
        <p:txBody>
          <a:bodyPr>
            <a:normAutofit/>
          </a:bodyPr>
          <a:lstStyle/>
          <a:p>
            <a:r>
              <a:rPr lang="en-GB" sz="3200" dirty="0"/>
              <a:t>Failure Rate – 30% to 40%</a:t>
            </a:r>
          </a:p>
          <a:p>
            <a:r>
              <a:rPr lang="en-GB" sz="3200" dirty="0"/>
              <a:t>Rebound PAH – 10%</a:t>
            </a:r>
          </a:p>
          <a:p>
            <a:r>
              <a:rPr lang="en-GB" sz="3200" dirty="0"/>
              <a:t>Suppresses Endogenous NO</a:t>
            </a:r>
          </a:p>
          <a:p>
            <a:endParaRPr lang="en-GB" sz="3600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64E4C5-A8AB-2061-CF90-64A3F82050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3200" dirty="0">
                <a:solidFill>
                  <a:srgbClr val="FFC000"/>
                </a:solidFill>
              </a:rPr>
              <a:t>Drawbacks of iNO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589AD4-B915-0C7D-65D0-8CD8AD45E3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505074"/>
            <a:ext cx="5357813" cy="2143125"/>
          </a:xfrm>
        </p:spPr>
        <p:txBody>
          <a:bodyPr>
            <a:normAutofit/>
          </a:bodyPr>
          <a:lstStyle/>
          <a:p>
            <a:r>
              <a:rPr lang="en-GB" sz="3200" dirty="0"/>
              <a:t>Expensive Medical Grade Gas</a:t>
            </a:r>
          </a:p>
          <a:p>
            <a:r>
              <a:rPr lang="en-GB" sz="3200" dirty="0"/>
              <a:t>Not widely Available</a:t>
            </a:r>
          </a:p>
          <a:p>
            <a:r>
              <a:rPr lang="en-GB" sz="3200" dirty="0"/>
              <a:t>Need Special Training</a:t>
            </a:r>
          </a:p>
          <a:p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914C5C6-ACC2-0053-2AEC-F4B4DFCE7F8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8" y="1"/>
            <a:ext cx="10515600" cy="1861456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Sildenafil the New Nitric</a:t>
            </a:r>
            <a:br>
              <a:rPr lang="en-US" sz="6600" dirty="0">
                <a:solidFill>
                  <a:srgbClr val="00FFF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6600" dirty="0">
                <a:solidFill>
                  <a:srgbClr val="00FFF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Literature Review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7A046E-E8B0-7B29-3D9C-AA8BD38BC075}"/>
              </a:ext>
            </a:extLst>
          </p:cNvPr>
          <p:cNvSpPr txBox="1"/>
          <p:nvPr/>
        </p:nvSpPr>
        <p:spPr>
          <a:xfrm>
            <a:off x="1871889" y="4853671"/>
            <a:ext cx="8251371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C3DFE"/>
                </a:solidFill>
              </a:rPr>
              <a:t> </a:t>
            </a:r>
            <a:r>
              <a:rPr lang="en-US" sz="3600" dirty="0">
                <a:solidFill>
                  <a:srgbClr val="4C3DFE"/>
                </a:solidFill>
              </a:rPr>
              <a:t>Transport of PPHN: IV Sildenafil </a:t>
            </a:r>
            <a:r>
              <a:rPr lang="en-US" sz="3600" b="1" i="1" dirty="0">
                <a:solidFill>
                  <a:srgbClr val="4C3DFE"/>
                </a:solidFill>
              </a:rPr>
              <a:t>versus</a:t>
            </a:r>
            <a:r>
              <a:rPr lang="en-US" sz="3600" dirty="0">
                <a:solidFill>
                  <a:srgbClr val="4C3DFE"/>
                </a:solidFill>
              </a:rPr>
              <a:t> iNO</a:t>
            </a:r>
          </a:p>
        </p:txBody>
      </p:sp>
    </p:spTree>
    <p:extLst>
      <p:ext uri="{BB962C8B-B14F-4D97-AF65-F5344CB8AC3E}">
        <p14:creationId xmlns:p14="http://schemas.microsoft.com/office/powerpoint/2010/main" val="33571888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8" y="746150"/>
            <a:ext cx="1548920" cy="10307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577" y="738218"/>
            <a:ext cx="1431067" cy="103866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54125" y="2907752"/>
            <a:ext cx="1348623" cy="136485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dirty="0"/>
              <a:t>Loading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402748" y="2908468"/>
            <a:ext cx="3807777" cy="136510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3600" dirty="0"/>
              <a:t>Maintenance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5541" t="10260" r="18496" b="40182"/>
          <a:stretch/>
        </p:blipFill>
        <p:spPr>
          <a:xfrm>
            <a:off x="88657" y="2942307"/>
            <a:ext cx="1391164" cy="13659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8981" y="297267"/>
            <a:ext cx="1591141" cy="369332"/>
          </a:xfrm>
          <a:prstGeom prst="rect">
            <a:avLst/>
          </a:prstGeom>
          <a:solidFill>
            <a:srgbClr val="00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dirty="0">
                <a:ln>
                  <a:solidFill>
                    <a:srgbClr val="FF0000"/>
                  </a:solidFill>
                </a:ln>
              </a:rPr>
              <a:t>Oral Sildenafil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48950" y="597938"/>
            <a:ext cx="5699703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0.25 – 0.5 mg/kg/dose every 4 to 8 hours </a:t>
            </a:r>
            <a:endParaRPr lang="en-US" sz="2400" dirty="0">
              <a:effectLst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04801" y="1040270"/>
            <a:ext cx="5552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Maximum dose of 2mg/kg/dose 6 hourly. </a:t>
            </a:r>
            <a:endParaRPr lang="en-US" sz="2400" b="1" dirty="0">
              <a:effectLst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45189" y="2353589"/>
            <a:ext cx="4103465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n>
                  <a:solidFill>
                    <a:schemeClr val="bg2"/>
                  </a:solidFill>
                </a:ln>
              </a:rPr>
              <a:t>&lt;37 Weeks Corrected Gestational Age </a:t>
            </a:r>
            <a:endParaRPr lang="en-US" dirty="0">
              <a:ln>
                <a:solidFill>
                  <a:schemeClr val="bg2"/>
                </a:solidFill>
              </a:ln>
              <a:effectLst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/>
          <a:srcRect l="15541" t="10260" r="18496" b="40182"/>
          <a:stretch/>
        </p:blipFill>
        <p:spPr>
          <a:xfrm>
            <a:off x="2093338" y="5458691"/>
            <a:ext cx="1111197" cy="8348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/>
          <a:srcRect l="15541" t="10260" r="18496" b="40182"/>
          <a:stretch/>
        </p:blipFill>
        <p:spPr>
          <a:xfrm>
            <a:off x="4124976" y="5440594"/>
            <a:ext cx="1135285" cy="85295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/>
          <a:srcRect l="15541" t="10260" r="18496" b="40182"/>
          <a:stretch/>
        </p:blipFill>
        <p:spPr>
          <a:xfrm>
            <a:off x="6180702" y="5458691"/>
            <a:ext cx="1135285" cy="852953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28374" y="5725414"/>
            <a:ext cx="1572354" cy="400110"/>
          </a:xfrm>
          <a:prstGeom prst="rect">
            <a:avLst/>
          </a:prstGeom>
          <a:solidFill>
            <a:srgbClr val="00FFFE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sz="2000" dirty="0">
                <a:ln>
                  <a:solidFill>
                    <a:schemeClr val="bg2"/>
                  </a:solidFill>
                </a:ln>
              </a:rPr>
              <a:t>Intermittent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592291" y="2818123"/>
            <a:ext cx="41563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Loading: 0.13mg/kg/hour administered over </a:t>
            </a:r>
            <a:r>
              <a:rPr lang="en-US" sz="2000" dirty="0">
                <a:solidFill>
                  <a:srgbClr val="FFFF00"/>
                </a:solidFill>
              </a:rPr>
              <a:t>45 minutes </a:t>
            </a:r>
          </a:p>
          <a:p>
            <a:r>
              <a:rPr lang="en-US" sz="2000" dirty="0">
                <a:effectLst/>
              </a:rPr>
              <a:t>Maintenance :</a:t>
            </a:r>
            <a:r>
              <a:rPr lang="vi-VN" dirty="0"/>
              <a:t>0.02 to 0.05 mg/kg/hour </a:t>
            </a:r>
            <a:endParaRPr lang="vi-VN" dirty="0">
              <a:effectLst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645189" y="4005742"/>
            <a:ext cx="3822585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>
                <a:ln>
                  <a:solidFill>
                    <a:schemeClr val="bg2"/>
                  </a:solidFill>
                </a:ln>
              </a:rPr>
              <a:t>&gt; 37 </a:t>
            </a:r>
            <a:r>
              <a:rPr lang="en-US" dirty="0">
                <a:ln>
                  <a:solidFill>
                    <a:schemeClr val="bg2"/>
                  </a:solidFill>
                </a:ln>
              </a:rPr>
              <a:t>Weeks Corrected Gestational Age </a:t>
            </a:r>
            <a:endParaRPr lang="en-US" dirty="0">
              <a:ln>
                <a:solidFill>
                  <a:schemeClr val="bg2"/>
                </a:solidFill>
              </a:ln>
              <a:effectLst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592291" y="4422204"/>
            <a:ext cx="41563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Loading: 0.13mg/kg/hour administered over </a:t>
            </a:r>
            <a:r>
              <a:rPr lang="en-US" sz="2000" dirty="0">
                <a:solidFill>
                  <a:srgbClr val="FFFF00"/>
                </a:solidFill>
              </a:rPr>
              <a:t>3 hours</a:t>
            </a:r>
          </a:p>
          <a:p>
            <a:r>
              <a:rPr lang="en-US" sz="2000" dirty="0">
                <a:effectLst/>
              </a:rPr>
              <a:t>Maintenance :   </a:t>
            </a:r>
            <a:r>
              <a:rPr lang="vi-VN" sz="2000" dirty="0"/>
              <a:t>0.07mg/kg/hour </a:t>
            </a:r>
            <a:endParaRPr lang="vi-VN" sz="2000" dirty="0">
              <a:effectLst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733710" y="5772492"/>
            <a:ext cx="4287969" cy="400110"/>
          </a:xfrm>
          <a:prstGeom prst="rect">
            <a:avLst/>
          </a:prstGeom>
          <a:solidFill>
            <a:srgbClr val="00FFFE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sz="2000" dirty="0">
                <a:solidFill>
                  <a:schemeClr val="bg1"/>
                </a:solidFill>
              </a:rPr>
              <a:t>0.5 mg /kg  every 8 </a:t>
            </a:r>
            <a:r>
              <a:rPr lang="en-US" sz="2000" dirty="0" err="1">
                <a:solidFill>
                  <a:schemeClr val="bg1"/>
                </a:solidFill>
              </a:rPr>
              <a:t>hrs</a:t>
            </a:r>
            <a:r>
              <a:rPr lang="en-US" sz="2000" dirty="0">
                <a:solidFill>
                  <a:schemeClr val="bg1"/>
                </a:solidFill>
              </a:rPr>
              <a:t> over  15-60 min</a:t>
            </a:r>
          </a:p>
        </p:txBody>
      </p:sp>
    </p:spTree>
    <p:extLst>
      <p:ext uri="{BB962C8B-B14F-4D97-AF65-F5344CB8AC3E}">
        <p14:creationId xmlns:p14="http://schemas.microsoft.com/office/powerpoint/2010/main" val="14408059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Oral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3057831"/>
          </a:xfrm>
        </p:spPr>
      </p:pic>
      <p:sp>
        <p:nvSpPr>
          <p:cNvPr id="5" name="TextBox 4"/>
          <p:cNvSpPr txBox="1"/>
          <p:nvPr/>
        </p:nvSpPr>
        <p:spPr>
          <a:xfrm>
            <a:off x="6096000" y="1459855"/>
            <a:ext cx="34374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</a:rPr>
              <a:t>BMC pediatrics ,May,2022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5143" y="3322889"/>
            <a:ext cx="23374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Conclusion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32000" y="3941890"/>
            <a:ext cx="6274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FFFE"/>
                </a:solidFill>
              </a:rPr>
              <a:t> </a:t>
            </a:r>
            <a:r>
              <a:rPr lang="en-US" sz="2800" dirty="0">
                <a:solidFill>
                  <a:srgbClr val="00FFFE"/>
                </a:solidFill>
              </a:rPr>
              <a:t>Efficacy of sildenafil in LMICs well proven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90057" y="4758018"/>
            <a:ext cx="99422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Oral and intravenous sildenafil had </a:t>
            </a:r>
            <a:r>
              <a:rPr lang="en-US" sz="2800" dirty="0">
                <a:solidFill>
                  <a:srgbClr val="00FFFE"/>
                </a:solidFill>
              </a:rPr>
              <a:t>equal efficacy </a:t>
            </a:r>
            <a:r>
              <a:rPr lang="en-US" sz="2800" dirty="0"/>
              <a:t>at reducing PAP in neonatal pulmonary hypertension</a:t>
            </a:r>
            <a:endParaRPr lang="en-US" sz="2800" dirty="0">
              <a:effectLst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90057" y="5749798"/>
            <a:ext cx="10058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2800" dirty="0">
                <a:solidFill>
                  <a:srgbClr val="FFFF00"/>
                </a:solidFill>
              </a:rPr>
              <a:t>Intravenous sildenafil use was associated with a greater complication rate.</a:t>
            </a:r>
          </a:p>
        </p:txBody>
      </p:sp>
    </p:spTree>
    <p:extLst>
      <p:ext uri="{BB962C8B-B14F-4D97-AF65-F5344CB8AC3E}">
        <p14:creationId xmlns:p14="http://schemas.microsoft.com/office/powerpoint/2010/main" val="3122679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16817"/>
            <a:ext cx="12192000" cy="1077218"/>
          </a:xfrm>
          <a:prstGeom prst="rect">
            <a:avLst/>
          </a:prstGeom>
          <a:solidFill>
            <a:srgbClr val="00FFFE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Sildenafil for pulmonary hypertension in neonates: An updated systematic review and meta‐analysis , Pediatrics </a:t>
            </a:r>
            <a:r>
              <a:rPr lang="en-US" sz="2800" dirty="0" err="1">
                <a:solidFill>
                  <a:srgbClr val="FF0000"/>
                </a:solidFill>
              </a:rPr>
              <a:t>Pulmonology.</a:t>
            </a:r>
            <a:r>
              <a:rPr lang="en-US" sz="2800" dirty="0" err="1">
                <a:solidFill>
                  <a:srgbClr val="7030A0"/>
                </a:solidFill>
              </a:rPr>
              <a:t>April</a:t>
            </a:r>
            <a:r>
              <a:rPr lang="en-US" sz="2800" dirty="0">
                <a:solidFill>
                  <a:srgbClr val="7030A0"/>
                </a:solidFill>
              </a:rPr>
              <a:t> 2021.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57137" y="1744534"/>
            <a:ext cx="1153630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800" dirty="0">
                <a:solidFill>
                  <a:srgbClr val="FFFF00"/>
                </a:solidFill>
              </a:rPr>
              <a:t>8  studies were included with 216 term and premature neo- nates with PPHN </a:t>
            </a:r>
          </a:p>
          <a:p>
            <a:endParaRPr lang="en-US" sz="2400" dirty="0">
              <a:solidFill>
                <a:srgbClr val="FFFF00"/>
              </a:solidFill>
              <a:effectLst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9708" y="2466110"/>
            <a:ext cx="109728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Compelling evidence showed the use of sildenafil could improve the prognosis of PPHN neonates, </a:t>
            </a:r>
            <a:endParaRPr lang="en-US" sz="2400" dirty="0"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89708" y="3590881"/>
            <a:ext cx="9144001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dvTTa9c1b374" charset="0"/>
              </a:rPr>
              <a:t>After 24 h of treatment</a:t>
            </a:r>
          </a:p>
          <a:p>
            <a:endParaRPr lang="en-US" dirty="0">
              <a:latin typeface="AdvTTa9c1b374" charset="0"/>
            </a:endParaRPr>
          </a:p>
          <a:p>
            <a:r>
              <a:rPr lang="en-US" sz="3200" dirty="0">
                <a:solidFill>
                  <a:srgbClr val="FFFF00"/>
                </a:solidFill>
                <a:latin typeface="AdvTTa9c1b374" charset="0"/>
              </a:rPr>
              <a:t>OI steady decrease (</a:t>
            </a:r>
            <a:r>
              <a:rPr lang="en-US" sz="3200" dirty="0">
                <a:solidFill>
                  <a:srgbClr val="FFFF00"/>
                </a:solidFill>
                <a:latin typeface="AdvTTeb5f0e55.I" charset="0"/>
              </a:rPr>
              <a:t>SD</a:t>
            </a:r>
            <a:r>
              <a:rPr lang="en-US" sz="3200" dirty="0">
                <a:solidFill>
                  <a:srgbClr val="FFFF00"/>
                </a:solidFill>
                <a:latin typeface="AdvTTa9c1b374" charset="0"/>
              </a:rPr>
              <a:t>: </a:t>
            </a:r>
            <a:r>
              <a:rPr lang="en-US" sz="3200" dirty="0">
                <a:solidFill>
                  <a:srgbClr val="FFFF00"/>
                </a:solidFill>
                <a:latin typeface="AdvTTa9c1b374+22" charset="0"/>
              </a:rPr>
              <a:t>−</a:t>
            </a:r>
            <a:r>
              <a:rPr lang="en-US" sz="3200" dirty="0">
                <a:solidFill>
                  <a:srgbClr val="FFFF00"/>
                </a:solidFill>
                <a:latin typeface="AdvTTa9c1b374" charset="0"/>
              </a:rPr>
              <a:t>1.80, 95% CI: </a:t>
            </a:r>
            <a:r>
              <a:rPr lang="en-US" sz="3200" dirty="0">
                <a:solidFill>
                  <a:srgbClr val="FFFF00"/>
                </a:solidFill>
                <a:latin typeface="AdvTTa9c1b374+22" charset="0"/>
              </a:rPr>
              <a:t>−</a:t>
            </a:r>
            <a:r>
              <a:rPr lang="en-US" sz="3200" dirty="0">
                <a:solidFill>
                  <a:srgbClr val="FFFF00"/>
                </a:solidFill>
                <a:latin typeface="AdvTTa9c1b374" charset="0"/>
              </a:rPr>
              <a:t>2.92, </a:t>
            </a:r>
            <a:r>
              <a:rPr lang="en-US" sz="3200" dirty="0">
                <a:solidFill>
                  <a:srgbClr val="FFFF00"/>
                </a:solidFill>
                <a:latin typeface="AdvTTa9c1b374+22" charset="0"/>
              </a:rPr>
              <a:t>−</a:t>
            </a:r>
            <a:r>
              <a:rPr lang="en-US" sz="3200" dirty="0">
                <a:solidFill>
                  <a:srgbClr val="FFFF00"/>
                </a:solidFill>
                <a:latin typeface="AdvTTa9c1b374" charset="0"/>
              </a:rPr>
              <a:t>0.67)</a:t>
            </a:r>
          </a:p>
          <a:p>
            <a:r>
              <a:rPr lang="en-US" sz="3200" dirty="0">
                <a:solidFill>
                  <a:srgbClr val="FF0000"/>
                </a:solidFill>
                <a:latin typeface="AdvTTa9c1b374" charset="0"/>
              </a:rPr>
              <a:t>Peak effects after 72 h of treatment (</a:t>
            </a:r>
            <a:r>
              <a:rPr lang="en-US" sz="3200" dirty="0">
                <a:solidFill>
                  <a:srgbClr val="FF0000"/>
                </a:solidFill>
                <a:latin typeface="AdvTTeb5f0e55.I" charset="0"/>
              </a:rPr>
              <a:t>SD</a:t>
            </a:r>
            <a:r>
              <a:rPr lang="en-US" sz="3200" dirty="0">
                <a:solidFill>
                  <a:srgbClr val="FF0000"/>
                </a:solidFill>
                <a:latin typeface="AdvTTa9c1b374" charset="0"/>
              </a:rPr>
              <a:t>: </a:t>
            </a:r>
            <a:r>
              <a:rPr lang="en-US" sz="3200" dirty="0">
                <a:solidFill>
                  <a:srgbClr val="FF0000"/>
                </a:solidFill>
                <a:latin typeface="AdvTTa9c1b374+22" charset="0"/>
              </a:rPr>
              <a:t>−</a:t>
            </a:r>
            <a:r>
              <a:rPr lang="en-US" sz="3200" dirty="0">
                <a:solidFill>
                  <a:srgbClr val="FF0000"/>
                </a:solidFill>
                <a:latin typeface="AdvTTa9c1b374" charset="0"/>
              </a:rPr>
              <a:t>4.02, 95% CI: </a:t>
            </a:r>
            <a:r>
              <a:rPr lang="en-US" sz="3200" dirty="0">
                <a:solidFill>
                  <a:srgbClr val="FF0000"/>
                </a:solidFill>
                <a:latin typeface="AdvTTa9c1b374+22" charset="0"/>
              </a:rPr>
              <a:t>−</a:t>
            </a:r>
            <a:r>
              <a:rPr lang="en-US" sz="3200" dirty="0">
                <a:solidFill>
                  <a:srgbClr val="FF0000"/>
                </a:solidFill>
                <a:latin typeface="AdvTTa9c1b374" charset="0"/>
              </a:rPr>
              <a:t>5.45, </a:t>
            </a:r>
            <a:r>
              <a:rPr lang="en-US" sz="3200" dirty="0">
                <a:solidFill>
                  <a:srgbClr val="FF0000"/>
                </a:solidFill>
                <a:latin typeface="AdvTTa9c1b374+22" charset="0"/>
              </a:rPr>
              <a:t>−</a:t>
            </a:r>
            <a:r>
              <a:rPr lang="en-US" sz="3200" dirty="0">
                <a:solidFill>
                  <a:srgbClr val="FF0000"/>
                </a:solidFill>
                <a:latin typeface="AdvTTa9c1b374" charset="0"/>
              </a:rPr>
              <a:t>2.59). </a:t>
            </a:r>
          </a:p>
          <a:p>
            <a:r>
              <a:rPr lang="en-US" sz="3200" dirty="0">
                <a:solidFill>
                  <a:srgbClr val="00FFFE"/>
                </a:solidFill>
                <a:latin typeface="AdvTTa9c1b374" charset="0"/>
              </a:rPr>
              <a:t>No clinically significant side effects were identified </a:t>
            </a:r>
            <a:endParaRPr lang="en-US" sz="3200" dirty="0">
              <a:solidFill>
                <a:srgbClr val="00FFFE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875994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fault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fault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20571</TotalTime>
  <Words>2402</Words>
  <Application>Microsoft Office PowerPoint</Application>
  <PresentationFormat>Widescreen</PresentationFormat>
  <Paragraphs>425</Paragraphs>
  <Slides>47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9" baseType="lpstr">
      <vt:lpstr>AdvTTa9c1b374</vt:lpstr>
      <vt:lpstr>AdvTTa9c1b374+22</vt:lpstr>
      <vt:lpstr>AdvTTb5929f4c</vt:lpstr>
      <vt:lpstr>AdvTTeb5f0e55.I</vt:lpstr>
      <vt:lpstr>Aharoni</vt:lpstr>
      <vt:lpstr>Arial</vt:lpstr>
      <vt:lpstr>Calibri</vt:lpstr>
      <vt:lpstr>Calibri Light</vt:lpstr>
      <vt:lpstr>Chalkboard</vt:lpstr>
      <vt:lpstr>Courier New</vt:lpstr>
      <vt:lpstr>DiverdaSansCom</vt:lpstr>
      <vt:lpstr>Office Theme</vt:lpstr>
      <vt:lpstr>Sildenafil Past, Present &amp; Future</vt:lpstr>
      <vt:lpstr>  Transient Tachypnea of Newborn (TTN) Aspiration syndromes  (meconium or blood) Congenital Diaphragmatic Hernia (CDH) Hyaline Membrane Disease (RDS) Pneumonia / Sepsis Asphyxia</vt:lpstr>
      <vt:lpstr>Sildenafil - PPHN Current Perspective</vt:lpstr>
      <vt:lpstr>PowerPoint Presentation</vt:lpstr>
      <vt:lpstr>PowerPoint Presentation</vt:lpstr>
      <vt:lpstr>Sildenafil the New Nitric Literature Review</vt:lpstr>
      <vt:lpstr>PowerPoint Presentation</vt:lpstr>
      <vt:lpstr>Oral</vt:lpstr>
      <vt:lpstr>PowerPoint Presentation</vt:lpstr>
      <vt:lpstr>PowerPoint Presentation</vt:lpstr>
      <vt:lpstr>Indication  for  INO </vt:lpstr>
      <vt:lpstr>PowerPoint Presentation</vt:lpstr>
      <vt:lpstr> Oxygen saturations and PVR </vt:lpstr>
      <vt:lpstr> PVR Nadir at Functional Residual Capacity(FRC)</vt:lpstr>
      <vt:lpstr>Management   </vt:lpstr>
      <vt:lpstr>PowerPoint Presentation</vt:lpstr>
      <vt:lpstr>PowerPoint Presentation</vt:lpstr>
      <vt:lpstr>       Goal Directed therapy in PPHN </vt:lpstr>
      <vt:lpstr>PowerPoint Presentation</vt:lpstr>
      <vt:lpstr>PowerPoint Presentation</vt:lpstr>
      <vt:lpstr>Functional Cardiac assessment </vt:lpstr>
      <vt:lpstr>PowerPoint Presentation</vt:lpstr>
      <vt:lpstr>PowerPoint Presentation</vt:lpstr>
      <vt:lpstr>PowerPoint Presentation</vt:lpstr>
      <vt:lpstr> Sildenafil in Neuroprotection </vt:lpstr>
      <vt:lpstr>Efficacy of  Inhaled Nitric Oxide &amp; Intragastric Sildenafil  in Treatment of PPHN on High Frequency Oscillatory Ventilation</vt:lpstr>
      <vt:lpstr>PPHN  [84 neonates] HFOV &amp; Exogenous Surfactant</vt:lpstr>
      <vt:lpstr>PPHN  [84 neonates] HFOV &amp; Exogenous Surfactant</vt:lpstr>
      <vt:lpstr>RESPONSE  TO TREATMENT</vt:lpstr>
      <vt:lpstr>PRIMARY OUTCOMES </vt:lpstr>
      <vt:lpstr>SECONDARY OUTCOMES </vt:lpstr>
      <vt:lpstr>Ventilatory Features Hospital Stay and Outcomes</vt:lpstr>
      <vt:lpstr>NEURODEVELOPMENTAL OUTCOMES </vt:lpstr>
      <vt:lpstr>NEURODEVELOPMENTAL DELAY [19%] </vt:lpstr>
      <vt:lpstr>TREATMENT FLOW CHART</vt:lpstr>
      <vt:lpstr>PowerPoint Presentation</vt:lpstr>
      <vt:lpstr>PowerPoint Presentation</vt:lpstr>
      <vt:lpstr>PowerPoint Presentation</vt:lpstr>
      <vt:lpstr>   Protocol   For  PPHN  in  LMIC  without  INO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SILDENAFIL</dc:title>
  <dc:creator>Microsoft Office User</dc:creator>
  <cp:lastModifiedBy>Melissa Samuel</cp:lastModifiedBy>
  <cp:revision>234</cp:revision>
  <dcterms:created xsi:type="dcterms:W3CDTF">2021-06-10T07:59:21Z</dcterms:created>
  <dcterms:modified xsi:type="dcterms:W3CDTF">2023-11-22T21:23:46Z</dcterms:modified>
</cp:coreProperties>
</file>